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64" r:id="rId2"/>
    <p:sldId id="263" r:id="rId3"/>
    <p:sldId id="258" r:id="rId4"/>
    <p:sldId id="294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96" r:id="rId13"/>
    <p:sldId id="299" r:id="rId14"/>
    <p:sldId id="284" r:id="rId15"/>
    <p:sldId id="262" r:id="rId16"/>
    <p:sldId id="297" r:id="rId17"/>
    <p:sldId id="261" r:id="rId18"/>
    <p:sldId id="273" r:id="rId19"/>
    <p:sldId id="288" r:id="rId20"/>
    <p:sldId id="298" r:id="rId21"/>
  </p:sldIdLst>
  <p:sldSz cx="9144000" cy="6858000" type="screen4x3"/>
  <p:notesSz cx="6888163" cy="10020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99"/>
    <a:srgbClr val="FF9933"/>
    <a:srgbClr val="66FF99"/>
    <a:srgbClr val="CC66FF"/>
    <a:srgbClr val="33CCFF"/>
    <a:srgbClr val="0066FF"/>
    <a:srgbClr val="CCCC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533" autoAdjust="0"/>
  </p:normalViewPr>
  <p:slideViewPr>
    <p:cSldViewPr>
      <p:cViewPr>
        <p:scale>
          <a:sx n="60" d="100"/>
          <a:sy n="60" d="100"/>
        </p:scale>
        <p:origin x="-390" y="8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34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5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525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44CA5D-F27A-43D5-BE34-6B3C912D22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5D1A7-1CDC-42BC-88B8-4B94492D17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F9419-017F-46B9-90D8-8343E182AA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5481-8A58-4B52-AB97-1D316DA5668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3902D-73BE-4601-A650-6BCA0463D1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32971-6E44-4F41-AA78-543C319E1A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33CCE2-010F-4EFD-A9A5-F5CF124844C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892DD-3873-4E0F-82BD-0E0346A518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93A8E-1A37-4CC2-9E17-2385D597DC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84199-BD0D-4BCC-ABE0-333B6288C81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9B44E-9D4B-4010-A3C5-039059C045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A8685-7B7D-4E31-BFF6-EC852657AB2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0C35F77-F621-4CF2-ABC9-58285CFECB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4000" b="1" dirty="0" smtClean="0">
                <a:solidFill>
                  <a:srgbClr val="0099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la Comunidad y Diagnóstico Participativo</a:t>
            </a:r>
          </a:p>
        </p:txBody>
      </p:sp>
      <p:sp>
        <p:nvSpPr>
          <p:cNvPr id="11268" name="AutoShape 1028"/>
          <p:cNvSpPr>
            <a:spLocks noChangeArrowheads="1"/>
          </p:cNvSpPr>
          <p:nvPr/>
        </p:nvSpPr>
        <p:spPr bwMode="auto">
          <a:xfrm>
            <a:off x="3563888" y="4221088"/>
            <a:ext cx="1728192" cy="792088"/>
          </a:xfrm>
          <a:prstGeom prst="sun">
            <a:avLst>
              <a:gd name="adj" fmla="val 25000"/>
            </a:avLst>
          </a:prstGeom>
          <a:blipFill>
            <a:blip r:embed="rId2" cstate="print"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66FF"/>
          </a:solidFill>
        </p:spPr>
        <p:txBody>
          <a:bodyPr/>
          <a:lstStyle/>
          <a:p>
            <a:pPr eaLnBrk="1" hangingPunct="1"/>
            <a:r>
              <a:rPr lang="es-ES" smtClean="0">
                <a:cs typeface="Times New Roman" pitchFamily="18" charset="0"/>
              </a:rPr>
              <a:t>Organización Ejecutora</a:t>
            </a:r>
            <a:r>
              <a:rPr lang="es-ES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Es la organización formal y legalmente responsable de la gestión de la intervención. Normalmente es la que asume las responsabilidades técnicas, administrativas y legales. Suele coincidir con la “Organización de apoyo técnico”</a:t>
            </a:r>
          </a:p>
          <a:p>
            <a:pPr eaLnBrk="1" hangingPunct="1">
              <a:buFontTx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es-ES" smtClean="0">
                <a:cs typeface="Times New Roman" pitchFamily="18" charset="0"/>
              </a:rPr>
              <a:t>Equipo del Proyecto</a:t>
            </a:r>
            <a:r>
              <a:rPr lang="es-ES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Es el equipo a cargo de la gerencia del proyecto, que cubre las tareas coordinativas, técnicas y administrativas del proyecto o intervención.</a:t>
            </a:r>
          </a:p>
          <a:p>
            <a:pPr eaLnBrk="1" hangingPunct="1"/>
            <a:r>
              <a:rPr lang="es-ES" sz="2400" dirty="0" smtClean="0">
                <a:cs typeface="Times New Roman" pitchFamily="18" charset="0"/>
              </a:rPr>
              <a:t>No necesariamente debe ser completamente interno a la organización ejecutora, pudiendo contar con miembros del resto de la comunidad de proyecto o de otras organizaciones, pero sus miembros tienen responsabilidades regulares y formales en la gestión de la misma.</a:t>
            </a:r>
            <a:endParaRPr lang="es-ES" sz="2400" dirty="0" smtClean="0"/>
          </a:p>
          <a:p>
            <a:pPr eaLnBrk="1" hangingPunct="1">
              <a:buFontTx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76672"/>
            <a:ext cx="8569325" cy="6119812"/>
          </a:xfrm>
          <a:ln w="76200">
            <a:solidFill>
              <a:schemeClr val="hlink"/>
            </a:solidFill>
          </a:ln>
        </p:spPr>
        <p:txBody>
          <a:bodyPr/>
          <a:lstStyle/>
          <a:p>
            <a:r>
              <a:rPr lang="es-AR" b="1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Escenario de la intervención</a:t>
            </a:r>
            <a:endParaRPr lang="es-ES" b="1" dirty="0" smtClean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051719" y="1412875"/>
            <a:ext cx="6625555" cy="4752975"/>
          </a:xfrm>
          <a:prstGeom prst="ellips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sz="1800">
              <a:solidFill>
                <a:srgbClr val="006666"/>
              </a:solidFill>
              <a:latin typeface="Arial" charset="0"/>
            </a:endParaRP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3059113" y="3141663"/>
            <a:ext cx="3313112" cy="1800225"/>
          </a:xfrm>
          <a:prstGeom prst="ellips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339975" y="1052513"/>
            <a:ext cx="914400" cy="914400"/>
          </a:xfrm>
          <a:prstGeom prst="ellips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971550" y="2852738"/>
            <a:ext cx="2570163" cy="3384550"/>
          </a:xfrm>
          <a:prstGeom prst="ellipse">
            <a:avLst/>
          </a:prstGeom>
          <a:noFill/>
          <a:ln w="9525">
            <a:solidFill>
              <a:srgbClr val="9900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84213" y="981075"/>
            <a:ext cx="914400" cy="914400"/>
          </a:xfrm>
          <a:prstGeom prst="ellipse">
            <a:avLst/>
          </a:prstGeom>
          <a:noFill/>
          <a:ln w="9525">
            <a:solidFill>
              <a:srgbClr val="9900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0" name="AutoShape 8"/>
          <p:cNvSpPr>
            <a:spLocks noChangeArrowheads="1"/>
          </p:cNvSpPr>
          <p:nvPr/>
        </p:nvSpPr>
        <p:spPr bwMode="auto">
          <a:xfrm rot="341846">
            <a:off x="2557463" y="3571875"/>
            <a:ext cx="2154237" cy="1665288"/>
          </a:xfrm>
          <a:custGeom>
            <a:avLst/>
            <a:gdLst>
              <a:gd name="G0" fmla="+- -2289002 0 0"/>
              <a:gd name="G1" fmla="+- -11172618 0 0"/>
              <a:gd name="G2" fmla="+- -2289002 0 -11172618"/>
              <a:gd name="G3" fmla="+- 10800 0 0"/>
              <a:gd name="G4" fmla="+- 0 0 -228900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6100 0 0"/>
              <a:gd name="G9" fmla="+- 0 0 -11172618"/>
              <a:gd name="G10" fmla="+- 6100 0 2700"/>
              <a:gd name="G11" fmla="cos G10 -2289002"/>
              <a:gd name="G12" fmla="sin G10 -2289002"/>
              <a:gd name="G13" fmla="cos 13500 -2289002"/>
              <a:gd name="G14" fmla="sin 13500 -2289002"/>
              <a:gd name="G15" fmla="+- G11 10800 0"/>
              <a:gd name="G16" fmla="+- G12 10800 0"/>
              <a:gd name="G17" fmla="+- G13 10800 0"/>
              <a:gd name="G18" fmla="+- G14 10800 0"/>
              <a:gd name="G19" fmla="*/ 6100 1 2"/>
              <a:gd name="G20" fmla="+- G19 5400 0"/>
              <a:gd name="G21" fmla="cos G20 -2289002"/>
              <a:gd name="G22" fmla="sin G20 -2289002"/>
              <a:gd name="G23" fmla="+- G21 10800 0"/>
              <a:gd name="G24" fmla="+- G12 G23 G22"/>
              <a:gd name="G25" fmla="+- G22 G23 G11"/>
              <a:gd name="G26" fmla="cos 10800 -2289002"/>
              <a:gd name="G27" fmla="sin 10800 -2289002"/>
              <a:gd name="G28" fmla="cos 6100 -2289002"/>
              <a:gd name="G29" fmla="sin 6100 -228900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172618"/>
              <a:gd name="G36" fmla="sin G34 -11172618"/>
              <a:gd name="G37" fmla="+/ -11172618 -228900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6100 G39"/>
              <a:gd name="G43" fmla="sin 6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424 w 21600"/>
              <a:gd name="T5" fmla="*/ 264 h 21600"/>
              <a:gd name="T6" fmla="*/ 2466 w 21600"/>
              <a:gd name="T7" fmla="*/ 9402 h 21600"/>
              <a:gd name="T8" fmla="*/ 9458 w 21600"/>
              <a:gd name="T9" fmla="*/ 4849 h 21600"/>
              <a:gd name="T10" fmla="*/ 21868 w 21600"/>
              <a:gd name="T11" fmla="*/ 3070 h 21600"/>
              <a:gd name="T12" fmla="*/ 20618 w 21600"/>
              <a:gd name="T13" fmla="*/ 10102 h 21600"/>
              <a:gd name="T14" fmla="*/ 13587 w 21600"/>
              <a:gd name="T15" fmla="*/ 885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5801" y="7307"/>
                </a:moveTo>
                <a:cubicBezTo>
                  <a:pt x="14660" y="5673"/>
                  <a:pt x="12792" y="4700"/>
                  <a:pt x="10800" y="4700"/>
                </a:cubicBezTo>
                <a:cubicBezTo>
                  <a:pt x="7820" y="4699"/>
                  <a:pt x="5276" y="6852"/>
                  <a:pt x="4783" y="9791"/>
                </a:cubicBezTo>
                <a:lnTo>
                  <a:pt x="148" y="9013"/>
                </a:lnTo>
                <a:cubicBezTo>
                  <a:pt x="1021" y="3811"/>
                  <a:pt x="5524" y="-1"/>
                  <a:pt x="10800" y="0"/>
                </a:cubicBezTo>
                <a:cubicBezTo>
                  <a:pt x="14328" y="0"/>
                  <a:pt x="17634" y="1723"/>
                  <a:pt x="19654" y="4616"/>
                </a:cubicBezTo>
                <a:lnTo>
                  <a:pt x="21868" y="3070"/>
                </a:lnTo>
                <a:lnTo>
                  <a:pt x="20618" y="10102"/>
                </a:lnTo>
                <a:lnTo>
                  <a:pt x="13587" y="8853"/>
                </a:lnTo>
                <a:lnTo>
                  <a:pt x="15801" y="7307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CC99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sz="1800">
              <a:latin typeface="Arial" charset="0"/>
            </a:endParaRPr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6804025" y="4581525"/>
            <a:ext cx="914400" cy="9144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5580063" y="5084763"/>
            <a:ext cx="914400" cy="9144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3276600" y="4508500"/>
            <a:ext cx="914400" cy="914400"/>
          </a:xfrm>
          <a:prstGeom prst="ellipse">
            <a:avLst/>
          </a:prstGeom>
          <a:noFill/>
          <a:ln w="9525">
            <a:solidFill>
              <a:srgbClr val="FFCC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2700338" y="2420938"/>
            <a:ext cx="914400" cy="914400"/>
          </a:xfrm>
          <a:prstGeom prst="ellipse">
            <a:avLst/>
          </a:prstGeom>
          <a:noFill/>
          <a:ln w="9525">
            <a:solidFill>
              <a:srgbClr val="FFCC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323528" y="2996952"/>
            <a:ext cx="2592288" cy="1274440"/>
          </a:xfrm>
          <a:prstGeom prst="ellips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ES" sz="1800">
              <a:latin typeface="Arial" charset="0"/>
            </a:endParaRPr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323850" y="3933825"/>
            <a:ext cx="1511846" cy="914400"/>
          </a:xfrm>
          <a:prstGeom prst="ellipse">
            <a:avLst/>
          </a:prstGeom>
          <a:noFill/>
          <a:ln w="9525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395536" y="4653136"/>
            <a:ext cx="2016224" cy="1584176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4859338" y="2128838"/>
            <a:ext cx="16414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Comunidad (Local)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49" name="Text Box 17"/>
          <p:cNvSpPr txBox="1">
            <a:spLocks noChangeArrowheads="1"/>
          </p:cNvSpPr>
          <p:nvPr/>
        </p:nvSpPr>
        <p:spPr bwMode="auto">
          <a:xfrm>
            <a:off x="4911725" y="3373438"/>
            <a:ext cx="9382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Población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Objetivo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0" name="Text Box 18"/>
          <p:cNvSpPr txBox="1">
            <a:spLocks noChangeArrowheads="1"/>
          </p:cNvSpPr>
          <p:nvPr/>
        </p:nvSpPr>
        <p:spPr bwMode="auto">
          <a:xfrm>
            <a:off x="7219950" y="3641725"/>
            <a:ext cx="14859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Otras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 organizaciones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 de la comunidad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H="1">
            <a:off x="7204075" y="4341813"/>
            <a:ext cx="142875" cy="288925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>
            <a:off x="6227763" y="4292600"/>
            <a:ext cx="1081087" cy="79216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1619250" y="1768475"/>
            <a:ext cx="1049338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Otros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Actores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influyentes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V="1">
            <a:off x="2051050" y="1557338"/>
            <a:ext cx="792163" cy="2159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055" name="Line 23"/>
          <p:cNvSpPr>
            <a:spLocks noChangeShapeType="1"/>
          </p:cNvSpPr>
          <p:nvPr/>
        </p:nvSpPr>
        <p:spPr bwMode="auto">
          <a:xfrm flipH="1" flipV="1">
            <a:off x="1187450" y="1557338"/>
            <a:ext cx="576263" cy="2159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755576" y="3573016"/>
            <a:ext cx="911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 dirty="0">
                <a:solidFill>
                  <a:srgbClr val="006666"/>
                </a:solidFill>
                <a:latin typeface="Palatino Linotype" pitchFamily="18" charset="0"/>
              </a:rPr>
              <a:t>Gobierno</a:t>
            </a:r>
            <a:endParaRPr lang="es-ES" sz="1300" b="1" dirty="0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2051720" y="3501008"/>
            <a:ext cx="8651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AR" sz="1000" b="1" dirty="0">
                <a:solidFill>
                  <a:srgbClr val="006666"/>
                </a:solidFill>
                <a:latin typeface="Palatino Linotype" pitchFamily="18" charset="0"/>
              </a:rPr>
              <a:t>Municipio</a:t>
            </a:r>
            <a:endParaRPr lang="es-ES" sz="1000" b="1" dirty="0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3059113" y="2560638"/>
            <a:ext cx="560387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Org. 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De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Base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843808" y="3645024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800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Proyecto</a:t>
            </a:r>
            <a:endParaRPr lang="es-ES" sz="1800" b="1" dirty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Palatino Linotype" pitchFamily="18" charset="0"/>
            </a:endParaRP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3616325" y="4741863"/>
            <a:ext cx="560388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Org. 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De</a:t>
            </a:r>
          </a:p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Base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  <a:p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1691680" y="4005064"/>
            <a:ext cx="1224136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AR" sz="1600" b="1" dirty="0">
                <a:solidFill>
                  <a:srgbClr val="006666"/>
                </a:solidFill>
                <a:latin typeface="Palatino Linotype" pitchFamily="18" charset="0"/>
              </a:rPr>
              <a:t>Comunidad</a:t>
            </a:r>
          </a:p>
          <a:p>
            <a:pPr algn="ctr"/>
            <a:r>
              <a:rPr lang="es-AR" sz="1600" b="1" dirty="0">
                <a:solidFill>
                  <a:srgbClr val="006666"/>
                </a:solidFill>
                <a:latin typeface="Palatino Linotype" pitchFamily="18" charset="0"/>
              </a:rPr>
              <a:t>De </a:t>
            </a:r>
          </a:p>
          <a:p>
            <a:pPr algn="ctr"/>
            <a:r>
              <a:rPr lang="es-AR" sz="1600" b="1" dirty="0">
                <a:solidFill>
                  <a:srgbClr val="006666"/>
                </a:solidFill>
                <a:latin typeface="Palatino Linotype" pitchFamily="18" charset="0"/>
              </a:rPr>
              <a:t>Proyecto</a:t>
            </a:r>
            <a:endParaRPr lang="es-ES" sz="1600" b="1" dirty="0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755576" y="5013176"/>
            <a:ext cx="100811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AR" sz="1300" b="1" dirty="0" smtClean="0">
                <a:solidFill>
                  <a:srgbClr val="006666"/>
                </a:solidFill>
                <a:latin typeface="Palatino Linotype" pitchFamily="18" charset="0"/>
              </a:rPr>
              <a:t>Organización </a:t>
            </a:r>
            <a:endParaRPr lang="es-AR" sz="1300" b="1" dirty="0">
              <a:solidFill>
                <a:srgbClr val="006666"/>
              </a:solidFill>
              <a:latin typeface="Palatino Linotype" pitchFamily="18" charset="0"/>
            </a:endParaRPr>
          </a:p>
          <a:p>
            <a:r>
              <a:rPr lang="es-AR" sz="1300" b="1" dirty="0" smtClean="0">
                <a:solidFill>
                  <a:srgbClr val="006666"/>
                </a:solidFill>
                <a:latin typeface="Palatino Linotype" pitchFamily="18" charset="0"/>
              </a:rPr>
              <a:t>Ejecutora o técnica</a:t>
            </a:r>
            <a:endParaRPr lang="es-ES" sz="1300" b="1" dirty="0">
              <a:solidFill>
                <a:srgbClr val="006666"/>
              </a:solidFill>
              <a:latin typeface="Palatino Linotype" pitchFamily="18" charset="0"/>
            </a:endParaRP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395288" y="4208463"/>
            <a:ext cx="12414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AR" sz="1300" b="1">
                <a:solidFill>
                  <a:srgbClr val="006666"/>
                </a:solidFill>
                <a:latin typeface="Palatino Linotype" pitchFamily="18" charset="0"/>
              </a:rPr>
              <a:t>Financiadores</a:t>
            </a:r>
            <a:endParaRPr lang="es-ES" sz="1300" b="1">
              <a:solidFill>
                <a:srgbClr val="006666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  <a:solidFill>
            <a:srgbClr val="C00000"/>
          </a:solidFill>
        </p:spPr>
        <p:txBody>
          <a:bodyPr/>
          <a:lstStyle/>
          <a:p>
            <a:r>
              <a:rPr lang="es-E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 Diagnóstico Social Participativo</a:t>
            </a:r>
            <a:endParaRPr lang="es-E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824536"/>
          </a:xfrm>
        </p:spPr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i="1" dirty="0" smtClean="0">
                <a:solidFill>
                  <a:schemeClr val="accent1">
                    <a:lumMod val="75000"/>
                  </a:schemeClr>
                </a:solidFill>
              </a:rPr>
              <a:t>Es </a:t>
            </a:r>
            <a:r>
              <a:rPr lang="es-ES" b="1" i="1" dirty="0" smtClean="0">
                <a:solidFill>
                  <a:schemeClr val="accent1">
                    <a:lumMod val="75000"/>
                  </a:schemeClr>
                </a:solidFill>
              </a:rPr>
              <a:t>participativo</a:t>
            </a:r>
            <a:r>
              <a:rPr lang="es-E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es-ES" i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ES" i="1" dirty="0" smtClean="0">
                <a:solidFill>
                  <a:schemeClr val="accent1">
                    <a:lumMod val="75000"/>
                  </a:schemeClr>
                </a:solidFill>
              </a:rPr>
              <a:t>porque:</a:t>
            </a:r>
            <a:endParaRPr lang="es-ES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 rot="19507913">
            <a:off x="3971263" y="2978771"/>
            <a:ext cx="1192791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derecha"/>
          <p:cNvSpPr/>
          <p:nvPr/>
        </p:nvSpPr>
        <p:spPr>
          <a:xfrm rot="1255477">
            <a:off x="4025682" y="4193872"/>
            <a:ext cx="1203604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5292080" y="2132856"/>
            <a:ext cx="2592288" cy="151216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5364088" y="4149080"/>
            <a:ext cx="2592288" cy="15121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364088" y="2348880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dirty="0" smtClean="0"/>
              <a:t>Toma en cuenta los “</a:t>
            </a:r>
            <a:r>
              <a:rPr lang="es-ES" sz="1800" dirty="0" err="1" smtClean="0"/>
              <a:t>sabereres</a:t>
            </a:r>
            <a:r>
              <a:rPr lang="es-ES" sz="1800" dirty="0" smtClean="0"/>
              <a:t>” y prioridades sentidas por la comunidad</a:t>
            </a:r>
            <a:endParaRPr lang="es-ES" sz="18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508104" y="4365104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>
                <a:solidFill>
                  <a:schemeClr val="bg2">
                    <a:lumMod val="25000"/>
                  </a:schemeClr>
                </a:solidFill>
              </a:rPr>
              <a:t>Se realiza con participación de la comunidad local</a:t>
            </a:r>
            <a:endParaRPr lang="es-E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987824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dirty="0" smtClean="0"/>
              <a:t>(Ezequiel </a:t>
            </a:r>
            <a:r>
              <a:rPr lang="es-ES" sz="1800" dirty="0" err="1" smtClean="0"/>
              <a:t>Ander-Egg</a:t>
            </a:r>
            <a:r>
              <a:rPr lang="es-ES" sz="1800" dirty="0" smtClean="0"/>
              <a:t>)</a:t>
            </a:r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>
            <a:off x="1979712" y="1340768"/>
            <a:ext cx="5040560" cy="4104456"/>
          </a:xfrm>
          <a:prstGeom prst="downArrow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314" name="Rectangle 2"/>
          <p:cNvSpPr>
            <a:spLocks noGrp="1" noChangeArrowheads="1"/>
          </p:cNvSpPr>
          <p:nvPr>
            <p:ph idx="1"/>
          </p:nvPr>
        </p:nvSpPr>
        <p:spPr>
          <a:xfrm>
            <a:off x="2267744" y="1412776"/>
            <a:ext cx="5616624" cy="3456384"/>
          </a:xfrm>
          <a:ln>
            <a:noFill/>
          </a:ln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s-ES" sz="2000" dirty="0" smtClean="0"/>
              <a:t>Análisis de la Comunidad - Implicados </a:t>
            </a:r>
          </a:p>
          <a:p>
            <a:pPr marL="609600" indent="-609600" eaLnBrk="1" hangingPunct="1">
              <a:buNone/>
            </a:pPr>
            <a:r>
              <a:rPr lang="es-ES" sz="2000" dirty="0" smtClean="0"/>
              <a:t>	( personas e instituciones) </a:t>
            </a:r>
          </a:p>
          <a:p>
            <a:pPr marL="609600" indent="-609600" eaLnBrk="1" hangingPunct="1">
              <a:buAutoNum type="arabicPeriod" startAt="2"/>
            </a:pPr>
            <a:r>
              <a:rPr lang="es-ES" sz="2000" dirty="0" smtClean="0"/>
              <a:t>Identificación de Problemas</a:t>
            </a:r>
          </a:p>
          <a:p>
            <a:pPr marL="609600" indent="-609600" eaLnBrk="1" hangingPunct="1">
              <a:buAutoNum type="arabicPeriod" startAt="2"/>
            </a:pPr>
            <a:r>
              <a:rPr lang="es-ES" sz="2000" dirty="0" smtClean="0"/>
              <a:t>Elaboración del Plan Diagnóstico</a:t>
            </a:r>
          </a:p>
          <a:p>
            <a:pPr marL="609600" indent="-609600" eaLnBrk="1" hangingPunct="1">
              <a:buAutoNum type="arabicPeriod" startAt="2"/>
            </a:pPr>
            <a:r>
              <a:rPr lang="es-ES" sz="2000" dirty="0" smtClean="0"/>
              <a:t>Recolección de Datos </a:t>
            </a:r>
          </a:p>
          <a:p>
            <a:pPr marL="609600" indent="-609600" eaLnBrk="1" hangingPunct="1">
              <a:buAutoNum type="arabicPeriod" startAt="2"/>
            </a:pPr>
            <a:r>
              <a:rPr lang="es-ES" sz="2000" dirty="0" smtClean="0"/>
              <a:t>Sistematización y procesamiento</a:t>
            </a:r>
          </a:p>
          <a:p>
            <a:pPr marL="609600" indent="-609600" eaLnBrk="1" hangingPunct="1">
              <a:buAutoNum type="arabicPeriod" startAt="2"/>
            </a:pPr>
            <a:r>
              <a:rPr lang="es-ES" sz="2000" dirty="0" smtClean="0"/>
              <a:t>Interpretación Consultiva del </a:t>
            </a:r>
          </a:p>
          <a:p>
            <a:pPr marL="609600" indent="-609600" eaLnBrk="1" hangingPunct="1">
              <a:buNone/>
            </a:pPr>
            <a:r>
              <a:rPr lang="es-ES" sz="2000" b="1" dirty="0" smtClean="0"/>
              <a:t>          Diagnostico Participativo</a:t>
            </a:r>
          </a:p>
          <a:p>
            <a:pPr marL="609600" indent="-609600" eaLnBrk="1" hangingPunct="1">
              <a:buNone/>
            </a:pPr>
            <a:r>
              <a:rPr lang="es-ES" sz="2000" b="1" dirty="0" smtClean="0"/>
              <a:t>7.       </a:t>
            </a:r>
            <a:r>
              <a:rPr lang="es-ES" sz="2000" dirty="0" smtClean="0"/>
              <a:t>Diseño  de la Situación Objetivo</a:t>
            </a:r>
          </a:p>
          <a:p>
            <a:pPr marL="609600" indent="-609600" eaLnBrk="1" hangingPunct="1">
              <a:buFontTx/>
              <a:buNone/>
            </a:pPr>
            <a:endParaRPr lang="es-ES" sz="2800" dirty="0" smtClean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09600" y="381000"/>
            <a:ext cx="7490792" cy="461665"/>
          </a:xfrm>
          <a:prstGeom prst="rect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Pasos hacia el Diagnóstico Participativo</a:t>
            </a:r>
            <a:endParaRPr lang="es-ES" b="1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59632" y="501317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rgbClr val="FF0000"/>
                </a:solidFill>
              </a:rPr>
              <a:t>CONFORMANDO Y CONSOLIDANDO LA COMUNIDAD DE PROYECTO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52"/>
          <p:cNvGrpSpPr>
            <a:grpSpLocks/>
          </p:cNvGrpSpPr>
          <p:nvPr/>
        </p:nvGrpSpPr>
        <p:grpSpPr bwMode="auto">
          <a:xfrm>
            <a:off x="1600200" y="533400"/>
            <a:ext cx="5334000" cy="5857875"/>
            <a:chOff x="-3" y="-3"/>
            <a:chExt cx="2512" cy="3690"/>
          </a:xfrm>
        </p:grpSpPr>
        <p:grpSp>
          <p:nvGrpSpPr>
            <p:cNvPr id="22531" name="Group 50"/>
            <p:cNvGrpSpPr>
              <a:grpSpLocks/>
            </p:cNvGrpSpPr>
            <p:nvPr/>
          </p:nvGrpSpPr>
          <p:grpSpPr bwMode="auto">
            <a:xfrm>
              <a:off x="0" y="0"/>
              <a:ext cx="2506" cy="3684"/>
              <a:chOff x="0" y="0"/>
              <a:chExt cx="2506" cy="3684"/>
            </a:xfrm>
          </p:grpSpPr>
          <p:grpSp>
            <p:nvGrpSpPr>
              <p:cNvPr id="22533" name="Group 19"/>
              <p:cNvGrpSpPr>
                <a:grpSpLocks/>
              </p:cNvGrpSpPr>
              <p:nvPr/>
            </p:nvGrpSpPr>
            <p:grpSpPr bwMode="auto">
              <a:xfrm>
                <a:off x="0" y="0"/>
                <a:ext cx="1253" cy="403"/>
                <a:chOff x="0" y="0"/>
                <a:chExt cx="1253" cy="403"/>
              </a:xfrm>
            </p:grpSpPr>
            <p:sp>
              <p:nvSpPr>
                <p:cNvPr id="22579" name="Rectangle 2"/>
                <p:cNvSpPr>
                  <a:spLocks noChangeArrowheads="1"/>
                </p:cNvSpPr>
                <p:nvPr/>
              </p:nvSpPr>
              <p:spPr bwMode="auto">
                <a:xfrm>
                  <a:off x="28" y="0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" b="1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Positivismo</a:t>
                  </a:r>
                  <a:endParaRPr lang="es-ES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S"/>
                </a:p>
              </p:txBody>
            </p:sp>
            <p:sp>
              <p:nvSpPr>
                <p:cNvPr id="22580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4" name="Group 21"/>
              <p:cNvGrpSpPr>
                <a:grpSpLocks/>
              </p:cNvGrpSpPr>
              <p:nvPr/>
            </p:nvGrpSpPr>
            <p:grpSpPr bwMode="auto">
              <a:xfrm>
                <a:off x="1253" y="0"/>
                <a:ext cx="1253" cy="403"/>
                <a:chOff x="1253" y="0"/>
                <a:chExt cx="1253" cy="403"/>
              </a:xfrm>
            </p:grpSpPr>
            <p:sp>
              <p:nvSpPr>
                <p:cNvPr id="22577" name="Rectangle 3"/>
                <p:cNvSpPr>
                  <a:spLocks noChangeArrowheads="1"/>
                </p:cNvSpPr>
                <p:nvPr/>
              </p:nvSpPr>
              <p:spPr bwMode="auto">
                <a:xfrm>
                  <a:off x="1281" y="0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s-ES" b="1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IAP</a:t>
                  </a:r>
                  <a:endParaRPr lang="es-ES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algn="ctr" eaLnBrk="0" hangingPunct="0"/>
                  <a:endParaRPr lang="es-E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78" name="Rectangle 20"/>
                <p:cNvSpPr>
                  <a:spLocks noChangeArrowheads="1"/>
                </p:cNvSpPr>
                <p:nvPr/>
              </p:nvSpPr>
              <p:spPr bwMode="auto">
                <a:xfrm>
                  <a:off x="1253" y="0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5" name="Group 23"/>
              <p:cNvGrpSpPr>
                <a:grpSpLocks/>
              </p:cNvGrpSpPr>
              <p:nvPr/>
            </p:nvGrpSpPr>
            <p:grpSpPr bwMode="auto">
              <a:xfrm>
                <a:off x="0" y="403"/>
                <a:ext cx="1253" cy="403"/>
                <a:chOff x="0" y="403"/>
                <a:chExt cx="1253" cy="403"/>
              </a:xfrm>
            </p:grpSpPr>
            <p:sp>
              <p:nvSpPr>
                <p:cNvPr id="22575" name="Rectangle 4"/>
                <p:cNvSpPr>
                  <a:spLocks noChangeArrowheads="1"/>
                </p:cNvSpPr>
                <p:nvPr/>
              </p:nvSpPr>
              <p:spPr bwMode="auto">
                <a:xfrm>
                  <a:off x="28" y="403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 dirty="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“Objetividad”</a:t>
                  </a:r>
                  <a:endParaRPr lang="es-ES" sz="1600" dirty="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 dirty="0"/>
                </a:p>
              </p:txBody>
            </p:sp>
            <p:sp>
              <p:nvSpPr>
                <p:cNvPr id="22576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6" name="Group 25"/>
              <p:cNvGrpSpPr>
                <a:grpSpLocks/>
              </p:cNvGrpSpPr>
              <p:nvPr/>
            </p:nvGrpSpPr>
            <p:grpSpPr bwMode="auto">
              <a:xfrm>
                <a:off x="1253" y="403"/>
                <a:ext cx="1253" cy="403"/>
                <a:chOff x="1253" y="403"/>
                <a:chExt cx="1253" cy="403"/>
              </a:xfrm>
            </p:grpSpPr>
            <p:sp>
              <p:nvSpPr>
                <p:cNvPr id="22573" name="Rectangle 5"/>
                <p:cNvSpPr>
                  <a:spLocks noChangeArrowheads="1"/>
                </p:cNvSpPr>
                <p:nvPr/>
              </p:nvSpPr>
              <p:spPr bwMode="auto">
                <a:xfrm>
                  <a:off x="1281" y="403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Intersubjetividad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74" name="Rectangle 24"/>
                <p:cNvSpPr>
                  <a:spLocks noChangeArrowheads="1"/>
                </p:cNvSpPr>
                <p:nvPr/>
              </p:nvSpPr>
              <p:spPr bwMode="auto">
                <a:xfrm>
                  <a:off x="1253" y="403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7" name="Group 27"/>
              <p:cNvGrpSpPr>
                <a:grpSpLocks/>
              </p:cNvGrpSpPr>
              <p:nvPr/>
            </p:nvGrpSpPr>
            <p:grpSpPr bwMode="auto">
              <a:xfrm>
                <a:off x="0" y="806"/>
                <a:ext cx="1253" cy="633"/>
                <a:chOff x="0" y="806"/>
                <a:chExt cx="1253" cy="633"/>
              </a:xfrm>
            </p:grpSpPr>
            <p:sp>
              <p:nvSpPr>
                <p:cNvPr id="22571" name="Rectangle 6"/>
                <p:cNvSpPr>
                  <a:spLocks noChangeArrowheads="1"/>
                </p:cNvSpPr>
                <p:nvPr/>
              </p:nvSpPr>
              <p:spPr bwMode="auto">
                <a:xfrm>
                  <a:off x="28" y="806"/>
                  <a:ext cx="1197" cy="63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Neutral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/>
                </a:p>
              </p:txBody>
            </p:sp>
            <p:sp>
              <p:nvSpPr>
                <p:cNvPr id="22572" name="Rectangle 26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53" cy="63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8" name="Group 29"/>
              <p:cNvGrpSpPr>
                <a:grpSpLocks/>
              </p:cNvGrpSpPr>
              <p:nvPr/>
            </p:nvGrpSpPr>
            <p:grpSpPr bwMode="auto">
              <a:xfrm>
                <a:off x="1253" y="806"/>
                <a:ext cx="1253" cy="633"/>
                <a:chOff x="1253" y="806"/>
                <a:chExt cx="1253" cy="633"/>
              </a:xfrm>
            </p:grpSpPr>
            <p:sp>
              <p:nvSpPr>
                <p:cNvPr id="22569" name="Rectangle 7"/>
                <p:cNvSpPr>
                  <a:spLocks noChangeArrowheads="1"/>
                </p:cNvSpPr>
                <p:nvPr/>
              </p:nvSpPr>
              <p:spPr bwMode="auto">
                <a:xfrm>
                  <a:off x="1281" y="806"/>
                  <a:ext cx="1197" cy="63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Comprometida con valores de transformación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/>
                </a:p>
              </p:txBody>
            </p:sp>
            <p:sp>
              <p:nvSpPr>
                <p:cNvPr id="22570" name="Rectangle 28"/>
                <p:cNvSpPr>
                  <a:spLocks noChangeArrowheads="1"/>
                </p:cNvSpPr>
                <p:nvPr/>
              </p:nvSpPr>
              <p:spPr bwMode="auto">
                <a:xfrm>
                  <a:off x="1253" y="806"/>
                  <a:ext cx="1253" cy="63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39" name="Group 31"/>
              <p:cNvGrpSpPr>
                <a:grpSpLocks/>
              </p:cNvGrpSpPr>
              <p:nvPr/>
            </p:nvGrpSpPr>
            <p:grpSpPr bwMode="auto">
              <a:xfrm>
                <a:off x="0" y="1439"/>
                <a:ext cx="1253" cy="403"/>
                <a:chOff x="0" y="1439"/>
                <a:chExt cx="1253" cy="403"/>
              </a:xfrm>
            </p:grpSpPr>
            <p:sp>
              <p:nvSpPr>
                <p:cNvPr id="22567" name="Rectangle 8"/>
                <p:cNvSpPr>
                  <a:spLocks noChangeArrowheads="1"/>
                </p:cNvSpPr>
                <p:nvPr/>
              </p:nvSpPr>
              <p:spPr bwMode="auto">
                <a:xfrm>
                  <a:off x="28" y="1439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Distancia del objeto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990099"/>
                    </a:solidFill>
                  </a:endParaRPr>
                </a:p>
              </p:txBody>
            </p:sp>
            <p:sp>
              <p:nvSpPr>
                <p:cNvPr id="22568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1439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0" name="Group 33"/>
              <p:cNvGrpSpPr>
                <a:grpSpLocks/>
              </p:cNvGrpSpPr>
              <p:nvPr/>
            </p:nvGrpSpPr>
            <p:grpSpPr bwMode="auto">
              <a:xfrm>
                <a:off x="1253" y="1439"/>
                <a:ext cx="1253" cy="403"/>
                <a:chOff x="1253" y="1439"/>
                <a:chExt cx="1253" cy="403"/>
              </a:xfrm>
            </p:grpSpPr>
            <p:sp>
              <p:nvSpPr>
                <p:cNvPr id="22565" name="Rectangle 9"/>
                <p:cNvSpPr>
                  <a:spLocks noChangeArrowheads="1"/>
                </p:cNvSpPr>
                <p:nvPr/>
              </p:nvSpPr>
              <p:spPr bwMode="auto">
                <a:xfrm>
                  <a:off x="1281" y="1439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Cercanía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66" name="Rectangle 32"/>
                <p:cNvSpPr>
                  <a:spLocks noChangeArrowheads="1"/>
                </p:cNvSpPr>
                <p:nvPr/>
              </p:nvSpPr>
              <p:spPr bwMode="auto">
                <a:xfrm>
                  <a:off x="1253" y="1439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1" name="Group 35"/>
              <p:cNvGrpSpPr>
                <a:grpSpLocks/>
              </p:cNvGrpSpPr>
              <p:nvPr/>
            </p:nvGrpSpPr>
            <p:grpSpPr bwMode="auto">
              <a:xfrm>
                <a:off x="0" y="1842"/>
                <a:ext cx="1253" cy="518"/>
                <a:chOff x="0" y="1842"/>
                <a:chExt cx="1253" cy="518"/>
              </a:xfrm>
            </p:grpSpPr>
            <p:sp>
              <p:nvSpPr>
                <p:cNvPr id="22563" name="Rectangle 10"/>
                <p:cNvSpPr>
                  <a:spLocks noChangeArrowheads="1"/>
                </p:cNvSpPr>
                <p:nvPr/>
              </p:nvSpPr>
              <p:spPr bwMode="auto">
                <a:xfrm>
                  <a:off x="28" y="1842"/>
                  <a:ext cx="1197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Generalización, 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leyes universales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990099"/>
                    </a:solidFill>
                  </a:endParaRPr>
                </a:p>
              </p:txBody>
            </p:sp>
            <p:sp>
              <p:nvSpPr>
                <p:cNvPr id="22564" name="Rectangle 34"/>
                <p:cNvSpPr>
                  <a:spLocks noChangeArrowheads="1"/>
                </p:cNvSpPr>
                <p:nvPr/>
              </p:nvSpPr>
              <p:spPr bwMode="auto">
                <a:xfrm>
                  <a:off x="0" y="1842"/>
                  <a:ext cx="1253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2" name="Group 37"/>
              <p:cNvGrpSpPr>
                <a:grpSpLocks/>
              </p:cNvGrpSpPr>
              <p:nvPr/>
            </p:nvGrpSpPr>
            <p:grpSpPr bwMode="auto">
              <a:xfrm>
                <a:off x="1253" y="1842"/>
                <a:ext cx="1253" cy="518"/>
                <a:chOff x="1253" y="1842"/>
                <a:chExt cx="1253" cy="518"/>
              </a:xfrm>
            </p:grpSpPr>
            <p:sp>
              <p:nvSpPr>
                <p:cNvPr id="22561" name="Rectangle 11"/>
                <p:cNvSpPr>
                  <a:spLocks noChangeArrowheads="1"/>
                </p:cNvSpPr>
                <p:nvPr/>
              </p:nvSpPr>
              <p:spPr bwMode="auto">
                <a:xfrm>
                  <a:off x="1281" y="1842"/>
                  <a:ext cx="1197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Individualidad de cada caso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62" name="Rectangle 36"/>
                <p:cNvSpPr>
                  <a:spLocks noChangeArrowheads="1"/>
                </p:cNvSpPr>
                <p:nvPr/>
              </p:nvSpPr>
              <p:spPr bwMode="auto">
                <a:xfrm>
                  <a:off x="1253" y="1842"/>
                  <a:ext cx="1253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3" name="Group 39"/>
              <p:cNvGrpSpPr>
                <a:grpSpLocks/>
              </p:cNvGrpSpPr>
              <p:nvPr/>
            </p:nvGrpSpPr>
            <p:grpSpPr bwMode="auto">
              <a:xfrm>
                <a:off x="0" y="2360"/>
                <a:ext cx="1253" cy="403"/>
                <a:chOff x="0" y="2360"/>
                <a:chExt cx="1253" cy="403"/>
              </a:xfrm>
            </p:grpSpPr>
            <p:sp>
              <p:nvSpPr>
                <p:cNvPr id="22559" name="Rectangle 12"/>
                <p:cNvSpPr>
                  <a:spLocks noChangeArrowheads="1"/>
                </p:cNvSpPr>
                <p:nvPr/>
              </p:nvSpPr>
              <p:spPr bwMode="auto">
                <a:xfrm>
                  <a:off x="28" y="2360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Mas cuantitativo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990099"/>
                    </a:solidFill>
                  </a:endParaRPr>
                </a:p>
              </p:txBody>
            </p:sp>
            <p:sp>
              <p:nvSpPr>
                <p:cNvPr id="22560" name="Rectangle 38"/>
                <p:cNvSpPr>
                  <a:spLocks noChangeArrowheads="1"/>
                </p:cNvSpPr>
                <p:nvPr/>
              </p:nvSpPr>
              <p:spPr bwMode="auto">
                <a:xfrm>
                  <a:off x="0" y="2360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4" name="Group 41"/>
              <p:cNvGrpSpPr>
                <a:grpSpLocks/>
              </p:cNvGrpSpPr>
              <p:nvPr/>
            </p:nvGrpSpPr>
            <p:grpSpPr bwMode="auto">
              <a:xfrm>
                <a:off x="1253" y="2360"/>
                <a:ext cx="1253" cy="403"/>
                <a:chOff x="1253" y="2360"/>
                <a:chExt cx="1253" cy="403"/>
              </a:xfrm>
            </p:grpSpPr>
            <p:sp>
              <p:nvSpPr>
                <p:cNvPr id="22557" name="Rectangle 13"/>
                <p:cNvSpPr>
                  <a:spLocks noChangeArrowheads="1"/>
                </p:cNvSpPr>
                <p:nvPr/>
              </p:nvSpPr>
              <p:spPr bwMode="auto">
                <a:xfrm>
                  <a:off x="1281" y="2360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Mas cualitativa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58" name="Rectangle 40"/>
                <p:cNvSpPr>
                  <a:spLocks noChangeArrowheads="1"/>
                </p:cNvSpPr>
                <p:nvPr/>
              </p:nvSpPr>
              <p:spPr bwMode="auto">
                <a:xfrm>
                  <a:off x="1253" y="2360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5" name="Group 43"/>
              <p:cNvGrpSpPr>
                <a:grpSpLocks/>
              </p:cNvGrpSpPr>
              <p:nvPr/>
            </p:nvGrpSpPr>
            <p:grpSpPr bwMode="auto">
              <a:xfrm>
                <a:off x="0" y="2763"/>
                <a:ext cx="1253" cy="403"/>
                <a:chOff x="0" y="2763"/>
                <a:chExt cx="1253" cy="403"/>
              </a:xfrm>
            </p:grpSpPr>
            <p:sp>
              <p:nvSpPr>
                <p:cNvPr id="22555" name="Rectangle 14"/>
                <p:cNvSpPr>
                  <a:spLocks noChangeArrowheads="1"/>
                </p:cNvSpPr>
                <p:nvPr/>
              </p:nvSpPr>
              <p:spPr bwMode="auto">
                <a:xfrm>
                  <a:off x="28" y="2763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Control social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990099"/>
                    </a:solidFill>
                  </a:endParaRPr>
                </a:p>
              </p:txBody>
            </p:sp>
            <p:sp>
              <p:nvSpPr>
                <p:cNvPr id="22556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2763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6" name="Group 45"/>
              <p:cNvGrpSpPr>
                <a:grpSpLocks/>
              </p:cNvGrpSpPr>
              <p:nvPr/>
            </p:nvGrpSpPr>
            <p:grpSpPr bwMode="auto">
              <a:xfrm>
                <a:off x="1253" y="2763"/>
                <a:ext cx="1253" cy="403"/>
                <a:chOff x="1253" y="2763"/>
                <a:chExt cx="1253" cy="403"/>
              </a:xfrm>
            </p:grpSpPr>
            <p:sp>
              <p:nvSpPr>
                <p:cNvPr id="22553" name="Rectangle 15"/>
                <p:cNvSpPr>
                  <a:spLocks noChangeArrowheads="1"/>
                </p:cNvSpPr>
                <p:nvPr/>
              </p:nvSpPr>
              <p:spPr bwMode="auto">
                <a:xfrm>
                  <a:off x="1281" y="2763"/>
                  <a:ext cx="1197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Autodeterminación local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54" name="Rectangle 44"/>
                <p:cNvSpPr>
                  <a:spLocks noChangeArrowheads="1"/>
                </p:cNvSpPr>
                <p:nvPr/>
              </p:nvSpPr>
              <p:spPr bwMode="auto">
                <a:xfrm>
                  <a:off x="1253" y="2763"/>
                  <a:ext cx="1253" cy="403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7" name="Group 47"/>
              <p:cNvGrpSpPr>
                <a:grpSpLocks/>
              </p:cNvGrpSpPr>
              <p:nvPr/>
            </p:nvGrpSpPr>
            <p:grpSpPr bwMode="auto">
              <a:xfrm>
                <a:off x="0" y="3166"/>
                <a:ext cx="1253" cy="518"/>
                <a:chOff x="0" y="3166"/>
                <a:chExt cx="1253" cy="518"/>
              </a:xfrm>
            </p:grpSpPr>
            <p:sp>
              <p:nvSpPr>
                <p:cNvPr id="22551" name="Rectangle 16"/>
                <p:cNvSpPr>
                  <a:spLocks noChangeArrowheads="1"/>
                </p:cNvSpPr>
                <p:nvPr/>
              </p:nvSpPr>
              <p:spPr bwMode="auto">
                <a:xfrm>
                  <a:off x="28" y="3166"/>
                  <a:ext cx="1197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990099"/>
                      </a:solidFill>
                      <a:latin typeface="Arial" charset="0"/>
                      <a:cs typeface="Arial" charset="0"/>
                    </a:rPr>
                    <a:t>Desemboca en una recomendación imparcial</a:t>
                  </a:r>
                  <a:endParaRPr lang="es-ES" sz="1600">
                    <a:solidFill>
                      <a:srgbClr val="990099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/>
                </a:p>
              </p:txBody>
            </p:sp>
            <p:sp>
              <p:nvSpPr>
                <p:cNvPr id="22552" name="Rectangle 46"/>
                <p:cNvSpPr>
                  <a:spLocks noChangeArrowheads="1"/>
                </p:cNvSpPr>
                <p:nvPr/>
              </p:nvSpPr>
              <p:spPr bwMode="auto">
                <a:xfrm>
                  <a:off x="0" y="3166"/>
                  <a:ext cx="1253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  <p:grpSp>
            <p:nvGrpSpPr>
              <p:cNvPr id="22548" name="Group 49"/>
              <p:cNvGrpSpPr>
                <a:grpSpLocks/>
              </p:cNvGrpSpPr>
              <p:nvPr/>
            </p:nvGrpSpPr>
            <p:grpSpPr bwMode="auto">
              <a:xfrm>
                <a:off x="1253" y="3166"/>
                <a:ext cx="1253" cy="518"/>
                <a:chOff x="1253" y="3166"/>
                <a:chExt cx="1253" cy="518"/>
              </a:xfrm>
            </p:grpSpPr>
            <p:sp>
              <p:nvSpPr>
                <p:cNvPr id="22549" name="Rectangle 17"/>
                <p:cNvSpPr>
                  <a:spLocks noChangeArrowheads="1"/>
                </p:cNvSpPr>
                <p:nvPr/>
              </p:nvSpPr>
              <p:spPr bwMode="auto">
                <a:xfrm>
                  <a:off x="1281" y="3166"/>
                  <a:ext cx="1197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s-ES" sz="1600">
                      <a:solidFill>
                        <a:srgbClr val="006600"/>
                      </a:solidFill>
                      <a:latin typeface="Arial" charset="0"/>
                      <a:cs typeface="Arial" charset="0"/>
                    </a:rPr>
                    <a:t>Solidaridad en la acción</a:t>
                  </a:r>
                  <a:endParaRPr lang="es-ES" sz="1600">
                    <a:solidFill>
                      <a:srgbClr val="006600"/>
                    </a:solidFill>
                    <a:latin typeface="Arial Unicode MS" pitchFamily="34" charset="-128"/>
                    <a:ea typeface="Arial Unicode MS" pitchFamily="34" charset="-128"/>
                    <a:cs typeface="Arial Unicode MS" pitchFamily="34" charset="-128"/>
                  </a:endParaRPr>
                </a:p>
                <a:p>
                  <a:pPr eaLnBrk="0" hangingPunct="0"/>
                  <a:endParaRPr lang="es-ES" sz="16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22550" name="Rectangle 48"/>
                <p:cNvSpPr>
                  <a:spLocks noChangeArrowheads="1"/>
                </p:cNvSpPr>
                <p:nvPr/>
              </p:nvSpPr>
              <p:spPr bwMode="auto">
                <a:xfrm>
                  <a:off x="1253" y="3166"/>
                  <a:ext cx="1253" cy="518"/>
                </a:xfrm>
                <a:prstGeom prst="rect">
                  <a:avLst/>
                </a:prstGeom>
                <a:noFill/>
                <a:ln w="19050">
                  <a:solidFill>
                    <a:schemeClr val="bg2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s-AR"/>
                </a:p>
              </p:txBody>
            </p:sp>
          </p:grpSp>
        </p:grpSp>
        <p:sp>
          <p:nvSpPr>
            <p:cNvPr id="22532" name="Rectangle 51"/>
            <p:cNvSpPr>
              <a:spLocks noChangeArrowheads="1"/>
            </p:cNvSpPr>
            <p:nvPr/>
          </p:nvSpPr>
          <p:spPr bwMode="auto">
            <a:xfrm>
              <a:off x="-3" y="-3"/>
              <a:ext cx="2512" cy="3690"/>
            </a:xfrm>
            <a:prstGeom prst="rect">
              <a:avLst/>
            </a:prstGeom>
            <a:noFill/>
            <a:ln w="19050">
              <a:solidFill>
                <a:schemeClr val="bg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A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331640" y="1556792"/>
            <a:ext cx="5256584" cy="196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s-AR" sz="1800" dirty="0" smtClean="0"/>
              <a:t>Se </a:t>
            </a:r>
            <a:r>
              <a:rPr lang="es-AR" sz="1800" dirty="0"/>
              <a:t>hace un sondeo no vinculante en la </a:t>
            </a:r>
            <a:r>
              <a:rPr lang="es-AR" sz="1800" dirty="0" smtClean="0"/>
              <a:t>comunidad</a:t>
            </a:r>
            <a:r>
              <a:rPr lang="es-AR" sz="1800" dirty="0"/>
              <a:t>. </a:t>
            </a:r>
            <a:r>
              <a:rPr lang="es-AR" sz="1800" dirty="0" smtClean="0"/>
              <a:t/>
            </a:r>
            <a:br>
              <a:rPr lang="es-AR" sz="1800" dirty="0" smtClean="0"/>
            </a:br>
            <a:r>
              <a:rPr lang="es-AR" sz="1800" dirty="0" smtClean="0"/>
              <a:t>(</a:t>
            </a:r>
            <a:r>
              <a:rPr lang="es-AR" sz="1800" dirty="0"/>
              <a:t>La decisión es de la </a:t>
            </a:r>
            <a:r>
              <a:rPr lang="es-AR" sz="1800" dirty="0" smtClean="0"/>
              <a:t>organización ejecutora</a:t>
            </a:r>
            <a:r>
              <a:rPr lang="es-AR" dirty="0" smtClean="0"/>
              <a:t>)</a:t>
            </a:r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s-AR" sz="1800" dirty="0" smtClean="0"/>
              <a:t>Eventualmente se hace algún tipo de devolución</a:t>
            </a:r>
            <a:endParaRPr lang="es-AR" sz="1800" dirty="0"/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s-AR" dirty="0"/>
              <a:t>                     </a:t>
            </a:r>
            <a:endParaRPr lang="es-AR" dirty="0" smtClean="0"/>
          </a:p>
          <a:p>
            <a:pPr>
              <a:lnSpc>
                <a:spcPct val="75000"/>
              </a:lnSpc>
              <a:spcBef>
                <a:spcPct val="25000"/>
              </a:spcBef>
            </a:pPr>
            <a:endParaRPr lang="es-AR" dirty="0"/>
          </a:p>
          <a:p>
            <a:pPr>
              <a:lnSpc>
                <a:spcPct val="75000"/>
              </a:lnSpc>
              <a:spcBef>
                <a:spcPct val="25000"/>
              </a:spcBef>
            </a:pPr>
            <a:r>
              <a:rPr lang="es-AR" dirty="0" smtClean="0"/>
              <a:t> </a:t>
            </a:r>
            <a:endParaRPr lang="es-ES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566738" y="1390650"/>
            <a:ext cx="717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6000" b="1">
                <a:solidFill>
                  <a:srgbClr val="0066FF"/>
                </a:solidFill>
                <a:latin typeface="Verdana" pitchFamily="34" charset="0"/>
              </a:rPr>
              <a:t>1</a:t>
            </a:r>
            <a:endParaRPr lang="es-ES" sz="6000" b="1">
              <a:solidFill>
                <a:srgbClr val="0066FF"/>
              </a:solidFill>
              <a:latin typeface="Verdana" pitchFamily="34" charset="0"/>
            </a:endParaRP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378938" y="2927132"/>
            <a:ext cx="55446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dirty="0" smtClean="0"/>
              <a:t>Se </a:t>
            </a:r>
            <a:r>
              <a:rPr lang="es-AR" sz="1800" dirty="0"/>
              <a:t>invita a la comunidad a tomar parte de las                            </a:t>
            </a:r>
            <a:r>
              <a:rPr lang="es-AR" sz="1800" dirty="0" smtClean="0"/>
              <a:t>         actividades </a:t>
            </a:r>
            <a:r>
              <a:rPr lang="es-AR" sz="1800" dirty="0"/>
              <a:t>ya </a:t>
            </a:r>
            <a:r>
              <a:rPr lang="es-AR" sz="1800" dirty="0" smtClean="0"/>
              <a:t>decididas por la Organización Ejecutora</a:t>
            </a:r>
            <a:endParaRPr lang="es-ES" sz="1800" dirty="0"/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552450" y="2720975"/>
            <a:ext cx="717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6000" b="1">
                <a:solidFill>
                  <a:srgbClr val="99CCFF"/>
                </a:solidFill>
                <a:latin typeface="Verdana" pitchFamily="34" charset="0"/>
              </a:rPr>
              <a:t>2</a:t>
            </a:r>
            <a:endParaRPr lang="es-ES" sz="6000" b="1">
              <a:solidFill>
                <a:srgbClr val="99CCFF"/>
              </a:solidFill>
              <a:latin typeface="Verdana" pitchFamily="34" charset="0"/>
            </a:endParaRP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1403648" y="4105275"/>
            <a:ext cx="53285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dirty="0" smtClean="0"/>
              <a:t>La comunidad decide los modos de lograr un fin 	                                  decidido por otros</a:t>
            </a:r>
            <a:endParaRPr lang="es-ES" sz="1800" dirty="0"/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76263" y="3817938"/>
            <a:ext cx="717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6000" b="1">
                <a:solidFill>
                  <a:srgbClr val="FFCCCC"/>
                </a:solidFill>
                <a:latin typeface="Verdana" pitchFamily="34" charset="0"/>
              </a:rPr>
              <a:t>3</a:t>
            </a:r>
            <a:endParaRPr lang="es-ES" sz="6000" b="1">
              <a:solidFill>
                <a:srgbClr val="FFCCCC"/>
              </a:solidFill>
              <a:latin typeface="Verdana" pitchFamily="34" charset="0"/>
            </a:endParaRP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1403648" y="5157788"/>
            <a:ext cx="540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AR" sz="1800" dirty="0" smtClean="0"/>
              <a:t>La </a:t>
            </a:r>
            <a:r>
              <a:rPr lang="es-AR" sz="1800" dirty="0"/>
              <a:t>comunidad toma decisión desde la propia </a:t>
            </a:r>
            <a:r>
              <a:rPr lang="es-AR" sz="1800" dirty="0" smtClean="0"/>
              <a:t>	</a:t>
            </a:r>
            <a:r>
              <a:rPr lang="es-AR" sz="1800" dirty="0"/>
              <a:t> </a:t>
            </a:r>
            <a:r>
              <a:rPr lang="es-AR" sz="1800" dirty="0" smtClean="0"/>
              <a:t>       identificación </a:t>
            </a:r>
            <a:r>
              <a:rPr lang="es-AR" sz="1800" dirty="0"/>
              <a:t>de sus prioridades, y </a:t>
            </a:r>
            <a:r>
              <a:rPr lang="es-AR" sz="1800" dirty="0" smtClean="0"/>
              <a:t>participa       </a:t>
            </a:r>
          </a:p>
          <a:p>
            <a:r>
              <a:rPr lang="es-AR" sz="1800" dirty="0" smtClean="0"/>
              <a:t>activamente </a:t>
            </a:r>
            <a:r>
              <a:rPr lang="es-AR" sz="1800" dirty="0"/>
              <a:t>en todo el proceso</a:t>
            </a:r>
            <a:endParaRPr lang="es-ES" sz="1800" dirty="0"/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554038" y="5086350"/>
            <a:ext cx="717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6000" b="1">
                <a:solidFill>
                  <a:srgbClr val="FF9966"/>
                </a:solidFill>
                <a:latin typeface="Verdana" pitchFamily="34" charset="0"/>
              </a:rPr>
              <a:t>4</a:t>
            </a:r>
            <a:endParaRPr lang="es-ES" sz="6000" b="1">
              <a:solidFill>
                <a:srgbClr val="FF9966"/>
              </a:solidFill>
              <a:latin typeface="Verdana" pitchFamily="34" charset="0"/>
            </a:endParaRP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755650" y="260350"/>
            <a:ext cx="7848600" cy="461665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b="1" dirty="0">
                <a:solidFill>
                  <a:schemeClr val="accent6">
                    <a:lumMod val="50000"/>
                  </a:schemeClr>
                </a:solidFill>
              </a:rPr>
              <a:t>NIVELES DE PARTICIPACION</a:t>
            </a:r>
            <a:endParaRPr lang="es-E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79883" name="Group 11"/>
          <p:cNvGraphicFramePr>
            <a:graphicFrameLocks noGrp="1"/>
          </p:cNvGraphicFramePr>
          <p:nvPr/>
        </p:nvGraphicFramePr>
        <p:xfrm>
          <a:off x="6940550" y="908050"/>
          <a:ext cx="1368425" cy="5400677"/>
        </p:xfrm>
        <a:graphic>
          <a:graphicData uri="http://schemas.openxmlformats.org/drawingml/2006/table">
            <a:tbl>
              <a:tblPr/>
              <a:tblGrid>
                <a:gridCol w="341313"/>
                <a:gridCol w="344487"/>
                <a:gridCol w="341313"/>
                <a:gridCol w="341312"/>
              </a:tblGrid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</a:t>
                      </a:r>
                      <a:endParaRPr kumimoji="0" lang="es-ES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EJ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AR" sz="1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</a:t>
                      </a:r>
                      <a:endParaRPr kumimoji="0" lang="es-ES" sz="1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5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2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79915" name="Rectangle 43"/>
          <p:cNvSpPr>
            <a:spLocks noChangeArrowheads="1"/>
          </p:cNvSpPr>
          <p:nvPr/>
        </p:nvSpPr>
        <p:spPr bwMode="auto">
          <a:xfrm>
            <a:off x="7956550" y="2292350"/>
            <a:ext cx="360363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46" name="Rectangle 43"/>
          <p:cNvSpPr>
            <a:spLocks noChangeArrowheads="1"/>
          </p:cNvSpPr>
          <p:nvPr/>
        </p:nvSpPr>
        <p:spPr bwMode="auto">
          <a:xfrm>
            <a:off x="6948264" y="2276872"/>
            <a:ext cx="360363" cy="431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691680" y="4797152"/>
            <a:ext cx="540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s-E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6"/>
          <p:cNvGrpSpPr>
            <a:grpSpLocks/>
          </p:cNvGrpSpPr>
          <p:nvPr/>
        </p:nvGrpSpPr>
        <p:grpSpPr bwMode="auto">
          <a:xfrm>
            <a:off x="1219200" y="838200"/>
            <a:ext cx="6769100" cy="4724400"/>
            <a:chOff x="2061" y="9504"/>
            <a:chExt cx="7199" cy="4501"/>
          </a:xfrm>
        </p:grpSpPr>
        <p:sp>
          <p:nvSpPr>
            <p:cNvPr id="20485" name="Text Box 7"/>
            <p:cNvSpPr txBox="1">
              <a:spLocks noChangeArrowheads="1"/>
            </p:cNvSpPr>
            <p:nvPr/>
          </p:nvSpPr>
          <p:spPr bwMode="auto">
            <a:xfrm>
              <a:off x="2421" y="9504"/>
              <a:ext cx="1440" cy="10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FF00FF"/>
                  </a:solidFill>
                </a:rPr>
                <a:t>No existen espacios verdes</a:t>
              </a:r>
            </a:p>
          </p:txBody>
        </p:sp>
        <p:sp>
          <p:nvSpPr>
            <p:cNvPr id="20486" name="Text Box 8"/>
            <p:cNvSpPr txBox="1">
              <a:spLocks noChangeArrowheads="1"/>
            </p:cNvSpPr>
            <p:nvPr/>
          </p:nvSpPr>
          <p:spPr bwMode="auto">
            <a:xfrm>
              <a:off x="4581" y="9504"/>
              <a:ext cx="2160" cy="7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/>
                <a:t>Contaminación del aire</a:t>
              </a:r>
            </a:p>
          </p:txBody>
        </p:sp>
        <p:sp>
          <p:nvSpPr>
            <p:cNvPr id="20487" name="Text Box 9"/>
            <p:cNvSpPr txBox="1">
              <a:spLocks noChangeArrowheads="1"/>
            </p:cNvSpPr>
            <p:nvPr/>
          </p:nvSpPr>
          <p:spPr bwMode="auto">
            <a:xfrm>
              <a:off x="4761" y="10764"/>
              <a:ext cx="1261" cy="107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6600FF"/>
                  </a:solidFill>
                </a:rPr>
                <a:t>Mala calidad de salud</a:t>
              </a:r>
            </a:p>
          </p:txBody>
        </p:sp>
        <p:sp>
          <p:nvSpPr>
            <p:cNvPr id="20488" name="Text Box 10"/>
            <p:cNvSpPr txBox="1">
              <a:spLocks noChangeArrowheads="1"/>
            </p:cNvSpPr>
            <p:nvPr/>
          </p:nvSpPr>
          <p:spPr bwMode="auto">
            <a:xfrm>
              <a:off x="2421" y="10944"/>
              <a:ext cx="1440" cy="13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9966FF"/>
                  </a:solidFill>
                </a:rPr>
                <a:t>Baja práctica de deportes</a:t>
              </a:r>
            </a:p>
          </p:txBody>
        </p:sp>
        <p:sp>
          <p:nvSpPr>
            <p:cNvPr id="20489" name="Text Box 11"/>
            <p:cNvSpPr txBox="1">
              <a:spLocks noChangeArrowheads="1"/>
            </p:cNvSpPr>
            <p:nvPr/>
          </p:nvSpPr>
          <p:spPr bwMode="auto">
            <a:xfrm>
              <a:off x="2601" y="12564"/>
              <a:ext cx="1800" cy="12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808000"/>
                  </a:solidFill>
                </a:rPr>
                <a:t>Desinterés y falta de participación</a:t>
              </a:r>
            </a:p>
          </p:txBody>
        </p:sp>
        <p:sp>
          <p:nvSpPr>
            <p:cNvPr id="20490" name="Text Box 12"/>
            <p:cNvSpPr txBox="1">
              <a:spLocks noChangeArrowheads="1"/>
            </p:cNvSpPr>
            <p:nvPr/>
          </p:nvSpPr>
          <p:spPr bwMode="auto">
            <a:xfrm>
              <a:off x="5121" y="12256"/>
              <a:ext cx="1800" cy="120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0000FF"/>
                  </a:solidFill>
                </a:rPr>
                <a:t>Bajo sentido de pertenencia e identidad</a:t>
              </a:r>
            </a:p>
          </p:txBody>
        </p:sp>
        <p:sp>
          <p:nvSpPr>
            <p:cNvPr id="20491" name="Text Box 13"/>
            <p:cNvSpPr txBox="1">
              <a:spLocks noChangeArrowheads="1"/>
            </p:cNvSpPr>
            <p:nvPr/>
          </p:nvSpPr>
          <p:spPr bwMode="auto">
            <a:xfrm>
              <a:off x="6561" y="10944"/>
              <a:ext cx="1980" cy="1312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800" b="1">
                  <a:solidFill>
                    <a:srgbClr val="006600"/>
                  </a:solidFill>
                </a:rPr>
                <a:t>Nulo sistema de salud preventiva comunitaria</a:t>
              </a:r>
            </a:p>
          </p:txBody>
        </p:sp>
        <p:sp>
          <p:nvSpPr>
            <p:cNvPr id="20492" name="Text Box 14"/>
            <p:cNvSpPr txBox="1">
              <a:spLocks noChangeArrowheads="1"/>
            </p:cNvSpPr>
            <p:nvPr/>
          </p:nvSpPr>
          <p:spPr bwMode="auto">
            <a:xfrm>
              <a:off x="7101" y="9504"/>
              <a:ext cx="1440" cy="12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es-ES" sz="1800" b="1">
                  <a:solidFill>
                    <a:srgbClr val="FF0066"/>
                  </a:solidFill>
                </a:rPr>
                <a:t>No existen lugares públicos de reunión</a:t>
              </a:r>
            </a:p>
          </p:txBody>
        </p:sp>
        <p:sp>
          <p:nvSpPr>
            <p:cNvPr id="20493" name="Text Box 15"/>
            <p:cNvSpPr txBox="1">
              <a:spLocks noChangeArrowheads="1"/>
            </p:cNvSpPr>
            <p:nvPr/>
          </p:nvSpPr>
          <p:spPr bwMode="auto">
            <a:xfrm>
              <a:off x="7461" y="12384"/>
              <a:ext cx="1799" cy="144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s-ES" sz="1800" b="1">
                  <a:solidFill>
                    <a:srgbClr val="990099"/>
                  </a:solidFill>
                </a:rPr>
                <a:t>Incapacidad de organización  petición al municipio</a:t>
              </a:r>
            </a:p>
          </p:txBody>
        </p:sp>
        <p:sp>
          <p:nvSpPr>
            <p:cNvPr id="20494" name="Line 16"/>
            <p:cNvSpPr>
              <a:spLocks noChangeShapeType="1"/>
            </p:cNvSpPr>
            <p:nvPr/>
          </p:nvSpPr>
          <p:spPr bwMode="auto">
            <a:xfrm>
              <a:off x="3861" y="968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>
              <a:off x="3142" y="1058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6" name="Line 18"/>
            <p:cNvSpPr>
              <a:spLocks noChangeShapeType="1"/>
            </p:cNvSpPr>
            <p:nvPr/>
          </p:nvSpPr>
          <p:spPr bwMode="auto">
            <a:xfrm>
              <a:off x="5481" y="10224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7" name="Line 19"/>
            <p:cNvSpPr>
              <a:spLocks noChangeShapeType="1"/>
            </p:cNvSpPr>
            <p:nvPr/>
          </p:nvSpPr>
          <p:spPr bwMode="auto">
            <a:xfrm flipV="1">
              <a:off x="3861" y="11305"/>
              <a:ext cx="9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8" name="Line 20"/>
            <p:cNvSpPr>
              <a:spLocks noChangeShapeType="1"/>
            </p:cNvSpPr>
            <p:nvPr/>
          </p:nvSpPr>
          <p:spPr bwMode="auto">
            <a:xfrm>
              <a:off x="3861" y="10404"/>
              <a:ext cx="32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499" name="Line 21"/>
            <p:cNvSpPr>
              <a:spLocks noChangeShapeType="1"/>
            </p:cNvSpPr>
            <p:nvPr/>
          </p:nvSpPr>
          <p:spPr bwMode="auto">
            <a:xfrm>
              <a:off x="4401" y="1292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0" name="Line 22"/>
            <p:cNvSpPr>
              <a:spLocks noChangeShapeType="1"/>
            </p:cNvSpPr>
            <p:nvPr/>
          </p:nvSpPr>
          <p:spPr bwMode="auto">
            <a:xfrm flipH="1">
              <a:off x="4401" y="13284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1" name="Line 23"/>
            <p:cNvSpPr>
              <a:spLocks noChangeShapeType="1"/>
            </p:cNvSpPr>
            <p:nvPr/>
          </p:nvSpPr>
          <p:spPr bwMode="auto">
            <a:xfrm flipH="1">
              <a:off x="2241" y="1310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2" name="Line 24"/>
            <p:cNvSpPr>
              <a:spLocks noChangeShapeType="1"/>
            </p:cNvSpPr>
            <p:nvPr/>
          </p:nvSpPr>
          <p:spPr bwMode="auto">
            <a:xfrm flipV="1">
              <a:off x="2241" y="10224"/>
              <a:ext cx="0" cy="28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3" name="Line 25"/>
            <p:cNvSpPr>
              <a:spLocks noChangeShapeType="1"/>
            </p:cNvSpPr>
            <p:nvPr/>
          </p:nvSpPr>
          <p:spPr bwMode="auto">
            <a:xfrm>
              <a:off x="2241" y="1022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4" name="Line 26"/>
            <p:cNvSpPr>
              <a:spLocks noChangeShapeType="1"/>
            </p:cNvSpPr>
            <p:nvPr/>
          </p:nvSpPr>
          <p:spPr bwMode="auto">
            <a:xfrm>
              <a:off x="4401" y="13644"/>
              <a:ext cx="3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5" name="Line 27"/>
            <p:cNvSpPr>
              <a:spLocks noChangeShapeType="1"/>
            </p:cNvSpPr>
            <p:nvPr/>
          </p:nvSpPr>
          <p:spPr bwMode="auto">
            <a:xfrm flipH="1">
              <a:off x="6022" y="11305"/>
              <a:ext cx="53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6" name="Line 28"/>
            <p:cNvSpPr>
              <a:spLocks noChangeShapeType="1"/>
            </p:cNvSpPr>
            <p:nvPr/>
          </p:nvSpPr>
          <p:spPr bwMode="auto">
            <a:xfrm flipV="1">
              <a:off x="3681" y="11843"/>
              <a:ext cx="2880" cy="72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7" name="Line 29"/>
            <p:cNvSpPr>
              <a:spLocks noChangeShapeType="1"/>
            </p:cNvSpPr>
            <p:nvPr/>
          </p:nvSpPr>
          <p:spPr bwMode="auto">
            <a:xfrm>
              <a:off x="8541" y="10404"/>
              <a:ext cx="539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8" name="Line 30"/>
            <p:cNvSpPr>
              <a:spLocks noChangeShapeType="1"/>
            </p:cNvSpPr>
            <p:nvPr/>
          </p:nvSpPr>
          <p:spPr bwMode="auto">
            <a:xfrm flipH="1">
              <a:off x="2061" y="14004"/>
              <a:ext cx="63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09" name="Line 31"/>
            <p:cNvSpPr>
              <a:spLocks noChangeShapeType="1"/>
            </p:cNvSpPr>
            <p:nvPr/>
          </p:nvSpPr>
          <p:spPr bwMode="auto">
            <a:xfrm flipV="1">
              <a:off x="2061" y="9864"/>
              <a:ext cx="0" cy="4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10" name="Line 32"/>
            <p:cNvSpPr>
              <a:spLocks noChangeShapeType="1"/>
            </p:cNvSpPr>
            <p:nvPr/>
          </p:nvSpPr>
          <p:spPr bwMode="auto">
            <a:xfrm>
              <a:off x="2061" y="9864"/>
              <a:ext cx="3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11" name="Line 33"/>
            <p:cNvSpPr>
              <a:spLocks noChangeShapeType="1"/>
            </p:cNvSpPr>
            <p:nvPr/>
          </p:nvSpPr>
          <p:spPr bwMode="auto">
            <a:xfrm>
              <a:off x="3861" y="10584"/>
              <a:ext cx="90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12" name="Line 34"/>
            <p:cNvSpPr>
              <a:spLocks noChangeShapeType="1"/>
            </p:cNvSpPr>
            <p:nvPr/>
          </p:nvSpPr>
          <p:spPr bwMode="auto">
            <a:xfrm>
              <a:off x="6921" y="1274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0513" name="Line 35"/>
            <p:cNvSpPr>
              <a:spLocks noChangeShapeType="1"/>
            </p:cNvSpPr>
            <p:nvPr/>
          </p:nvSpPr>
          <p:spPr bwMode="auto">
            <a:xfrm>
              <a:off x="3681" y="10584"/>
              <a:ext cx="1440" cy="1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20483" name="Line 36"/>
          <p:cNvSpPr>
            <a:spLocks noChangeShapeType="1"/>
          </p:cNvSpPr>
          <p:nvPr/>
        </p:nvSpPr>
        <p:spPr bwMode="auto">
          <a:xfrm flipV="1">
            <a:off x="7162800" y="5410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20484" name="Text Box 37"/>
          <p:cNvSpPr txBox="1">
            <a:spLocks noChangeArrowheads="1"/>
          </p:cNvSpPr>
          <p:nvPr/>
        </p:nvSpPr>
        <p:spPr bwMode="auto">
          <a:xfrm>
            <a:off x="1905000" y="5867400"/>
            <a:ext cx="5572125" cy="45720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 dirty="0">
                <a:solidFill>
                  <a:srgbClr val="FFFF99"/>
                </a:solidFill>
              </a:rPr>
              <a:t>RED DE PROBLEMAS / SOLUCIONES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688" name="Group 184"/>
          <p:cNvGraphicFramePr>
            <a:graphicFrameLocks noGrp="1"/>
          </p:cNvGraphicFramePr>
          <p:nvPr/>
        </p:nvGraphicFramePr>
        <p:xfrm>
          <a:off x="609600" y="1443395"/>
          <a:ext cx="7848600" cy="4272267"/>
        </p:xfrm>
        <a:graphic>
          <a:graphicData uri="http://schemas.openxmlformats.org/drawingml/2006/table">
            <a:tbl>
              <a:tblPr/>
              <a:tblGrid>
                <a:gridCol w="762000"/>
                <a:gridCol w="1676400"/>
                <a:gridCol w="1447800"/>
                <a:gridCol w="1676400"/>
                <a:gridCol w="1752600"/>
                <a:gridCol w="533400"/>
              </a:tblGrid>
              <a:tr h="1420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Pertinencia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Misión-Estrategia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Contexto FODA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Priorización Comunidad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Centralidad en 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950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04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Pn</a:t>
                      </a: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A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611560" y="476672"/>
            <a:ext cx="7920880" cy="46166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>
                    <a:lumMod val="95000"/>
                  </a:schemeClr>
                </a:solidFill>
              </a:rPr>
              <a:t>MATRIZ DE PONDERACION DE PROBLEMAS</a:t>
            </a:r>
            <a:endParaRPr lang="es-E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68580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eaLnBrk="1" hangingPunct="1"/>
            <a:r>
              <a:rPr lang="es-ES" sz="28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INSTRUMENTOS DE RECOLECCION DE DATOS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Observación No participante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Observación Participante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Encuestas 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Entrevistas Estructuradas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Entrevistas Abiertas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Informantes Claves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Grupos Focales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Reuniones Participativas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Historias de Vida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Acceso a la Documentación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Mapas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Filmaciones </a:t>
            </a:r>
          </a:p>
          <a:p>
            <a:pPr eaLnBrk="1" hangingPunct="1">
              <a:lnSpc>
                <a:spcPct val="90000"/>
              </a:lnSpc>
            </a:pPr>
            <a:r>
              <a:rPr lang="es-ES" sz="2400" b="1" dirty="0" smtClean="0">
                <a:solidFill>
                  <a:schemeClr val="bg2">
                    <a:lumMod val="25000"/>
                  </a:schemeClr>
                </a:solidFill>
              </a:rPr>
              <a:t>Otros…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s-ES" sz="2400" b="1" dirty="0" smtClean="0"/>
          </a:p>
        </p:txBody>
      </p:sp>
      <p:sp>
        <p:nvSpPr>
          <p:cNvPr id="4" name="3 Triángulo isósceles"/>
          <p:cNvSpPr/>
          <p:nvPr/>
        </p:nvSpPr>
        <p:spPr>
          <a:xfrm>
            <a:off x="5076056" y="3717032"/>
            <a:ext cx="3456384" cy="266429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5413508" y="5780554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FFFF00"/>
                </a:solidFill>
              </a:rPr>
              <a:t> TRIANGULACION</a:t>
            </a:r>
            <a:endParaRPr lang="es-E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1600200" y="685800"/>
            <a:ext cx="5597525" cy="4987925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 rot="3512332">
            <a:off x="3078956" y="1637507"/>
            <a:ext cx="5437187" cy="33274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348038" y="1136650"/>
            <a:ext cx="2068512" cy="366713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1800" b="1" dirty="0">
                <a:latin typeface="Arial" charset="0"/>
              </a:rPr>
              <a:t>Identificación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026150" y="2800350"/>
            <a:ext cx="1743075" cy="366713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1800" b="1">
                <a:latin typeface="Arial" charset="0"/>
              </a:rPr>
              <a:t>Formulación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348038" y="4613275"/>
            <a:ext cx="2028825" cy="366713"/>
          </a:xfrm>
          <a:prstGeom prst="rect">
            <a:avLst/>
          </a:prstGeom>
          <a:solidFill>
            <a:srgbClr val="33CCFF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1800" b="1" dirty="0">
                <a:latin typeface="Arial" charset="0"/>
              </a:rPr>
              <a:t>Ejecución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 rot="-2820267">
            <a:off x="5726112" y="1582738"/>
            <a:ext cx="550863" cy="1169988"/>
          </a:xfrm>
          <a:prstGeom prst="downArrow">
            <a:avLst>
              <a:gd name="adj1" fmla="val 50000"/>
              <a:gd name="adj2" fmla="val 53098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2505163">
            <a:off x="5781675" y="3403600"/>
            <a:ext cx="487363" cy="1511300"/>
          </a:xfrm>
          <a:prstGeom prst="downArrow">
            <a:avLst>
              <a:gd name="adj1" fmla="val 50000"/>
              <a:gd name="adj2" fmla="val 77524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4111" name="AutoShape 10"/>
          <p:cNvSpPr>
            <a:spLocks noChangeArrowheads="1"/>
          </p:cNvSpPr>
          <p:nvPr/>
        </p:nvSpPr>
        <p:spPr bwMode="auto">
          <a:xfrm rot="8064753">
            <a:off x="2491582" y="3347244"/>
            <a:ext cx="604837" cy="1323975"/>
          </a:xfrm>
          <a:prstGeom prst="downArrow">
            <a:avLst>
              <a:gd name="adj1" fmla="val 50000"/>
              <a:gd name="adj2" fmla="val 54724"/>
            </a:avLst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rot="-8118463">
            <a:off x="2740025" y="1438275"/>
            <a:ext cx="452438" cy="1500188"/>
          </a:xfrm>
          <a:prstGeom prst="downArrow">
            <a:avLst>
              <a:gd name="adj1" fmla="val 50000"/>
              <a:gd name="adj2" fmla="val 82895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877050" y="4008438"/>
            <a:ext cx="13525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1200" dirty="0" smtClean="0">
                <a:solidFill>
                  <a:srgbClr val="000000"/>
                </a:solidFill>
              </a:rPr>
              <a:t>Articulación  y Ampliación de Recursos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4116" name="Line 13"/>
          <p:cNvSpPr>
            <a:spLocks noChangeShapeType="1"/>
          </p:cNvSpPr>
          <p:nvPr/>
        </p:nvSpPr>
        <p:spPr bwMode="auto">
          <a:xfrm rot="990225">
            <a:off x="4972050" y="4540250"/>
            <a:ext cx="1414463" cy="1270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470275" y="2647950"/>
            <a:ext cx="1946275" cy="10588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endParaRPr lang="es-ES" sz="1200" dirty="0"/>
          </a:p>
          <a:p>
            <a:pPr algn="ctr" eaLnBrk="0" hangingPunct="0">
              <a:defRPr/>
            </a:pPr>
            <a:r>
              <a:rPr lang="es-ES" sz="1400" b="1" dirty="0">
                <a:latin typeface="Arial" charset="0"/>
              </a:rPr>
              <a:t>EL CICLO DEL </a:t>
            </a:r>
            <a:r>
              <a:rPr lang="es-ES" sz="1400" b="1" dirty="0" smtClean="0">
                <a:latin typeface="Arial" charset="0"/>
              </a:rPr>
              <a:t>PROYECTO PARTICIPATIVO</a:t>
            </a:r>
            <a:endParaRPr lang="es-ES" sz="1400" b="1" dirty="0">
              <a:latin typeface="Arial" charset="0"/>
            </a:endParaRPr>
          </a:p>
        </p:txBody>
      </p:sp>
      <p:sp>
        <p:nvSpPr>
          <p:cNvPr id="4120" name="Freeform 16"/>
          <p:cNvSpPr>
            <a:spLocks/>
          </p:cNvSpPr>
          <p:nvPr/>
        </p:nvSpPr>
        <p:spPr bwMode="auto">
          <a:xfrm>
            <a:off x="1785938" y="3219450"/>
            <a:ext cx="1566862" cy="2114550"/>
          </a:xfrm>
          <a:custGeom>
            <a:avLst/>
            <a:gdLst>
              <a:gd name="T0" fmla="*/ 36439 w 1290"/>
              <a:gd name="T1" fmla="*/ 0 h 1980"/>
              <a:gd name="T2" fmla="*/ 36439 w 1290"/>
              <a:gd name="T3" fmla="*/ 384464 h 1980"/>
              <a:gd name="T4" fmla="*/ 255071 w 1290"/>
              <a:gd name="T5" fmla="*/ 961159 h 1980"/>
              <a:gd name="T6" fmla="*/ 692334 w 1290"/>
              <a:gd name="T7" fmla="*/ 1537855 h 1980"/>
              <a:gd name="T8" fmla="*/ 1129598 w 1290"/>
              <a:gd name="T9" fmla="*/ 1922318 h 1980"/>
              <a:gd name="T10" fmla="*/ 1566862 w 1290"/>
              <a:gd name="T11" fmla="*/ 2114550 h 19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90"/>
              <a:gd name="T19" fmla="*/ 0 h 1980"/>
              <a:gd name="T20" fmla="*/ 1290 w 1290"/>
              <a:gd name="T21" fmla="*/ 1980 h 19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90" h="1980">
                <a:moveTo>
                  <a:pt x="30" y="0"/>
                </a:moveTo>
                <a:cubicBezTo>
                  <a:pt x="15" y="105"/>
                  <a:pt x="0" y="210"/>
                  <a:pt x="30" y="360"/>
                </a:cubicBezTo>
                <a:cubicBezTo>
                  <a:pt x="60" y="510"/>
                  <a:pt x="120" y="720"/>
                  <a:pt x="210" y="900"/>
                </a:cubicBezTo>
                <a:cubicBezTo>
                  <a:pt x="300" y="1080"/>
                  <a:pt x="450" y="1290"/>
                  <a:pt x="570" y="1440"/>
                </a:cubicBezTo>
                <a:cubicBezTo>
                  <a:pt x="690" y="1590"/>
                  <a:pt x="810" y="1710"/>
                  <a:pt x="930" y="1800"/>
                </a:cubicBezTo>
                <a:cubicBezTo>
                  <a:pt x="1050" y="1890"/>
                  <a:pt x="1230" y="1950"/>
                  <a:pt x="1290" y="1980"/>
                </a:cubicBezTo>
              </a:path>
            </a:pathLst>
          </a:custGeom>
          <a:noFill/>
          <a:ln w="57150">
            <a:solidFill>
              <a:srgbClr val="777777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57" name="Oval 17"/>
          <p:cNvSpPr>
            <a:spLocks noChangeArrowheads="1"/>
          </p:cNvSpPr>
          <p:nvPr/>
        </p:nvSpPr>
        <p:spPr bwMode="auto">
          <a:xfrm>
            <a:off x="914400" y="1438275"/>
            <a:ext cx="1825625" cy="908050"/>
          </a:xfrm>
          <a:prstGeom prst="ellipse">
            <a:avLst/>
          </a:prstGeom>
          <a:solidFill>
            <a:srgbClr val="FFCCFF"/>
          </a:solidFill>
          <a:ln w="9525">
            <a:noFill/>
            <a:round/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 eaLnBrk="0" hangingPunct="0">
              <a:defRPr/>
            </a:pPr>
            <a:r>
              <a:rPr lang="es-ES" sz="1000" dirty="0">
                <a:latin typeface="Arial" charset="0"/>
              </a:rPr>
              <a:t>Reflexión  Conceptualización</a:t>
            </a:r>
          </a:p>
        </p:txBody>
      </p: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1887538" y="381000"/>
            <a:ext cx="1947862" cy="1057275"/>
          </a:xfrm>
          <a:prstGeom prst="sun">
            <a:avLst>
              <a:gd name="adj" fmla="val 2500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scene3d>
            <a:camera prst="perspectiveHeroicExtremeRightFacing"/>
            <a:lightRig rig="threePt" dir="t"/>
          </a:scene3d>
        </p:spPr>
        <p:txBody>
          <a:bodyPr/>
          <a:lstStyle/>
          <a:p>
            <a:pPr algn="ctr" eaLnBrk="0" hangingPunct="0">
              <a:defRPr/>
            </a:pPr>
            <a:r>
              <a:rPr lang="es-ES" sz="1000" dirty="0">
                <a:latin typeface="Arial" charset="0"/>
              </a:rPr>
              <a:t>Idea de Proyecto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3348038" y="5184775"/>
            <a:ext cx="1095375" cy="301625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/>
          <a:lstStyle/>
          <a:p>
            <a:pPr algn="ctr" eaLnBrk="0" hangingPunct="0">
              <a:defRPr/>
            </a:pPr>
            <a:r>
              <a:rPr lang="es-ES" sz="1200" b="1" dirty="0"/>
              <a:t>Monitoreo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279525" y="2800350"/>
            <a:ext cx="1703388" cy="366713"/>
          </a:xfrm>
          <a:prstGeom prst="rect">
            <a:avLst/>
          </a:prstGeom>
          <a:solidFill>
            <a:srgbClr val="66FF99"/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s-ES" sz="1800" b="1" dirty="0">
                <a:latin typeface="Arial" charset="0"/>
              </a:rPr>
              <a:t>Evaluación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es-ES" sz="3600" b="1" dirty="0" smtClean="0">
                <a:solidFill>
                  <a:srgbClr val="FFFF00"/>
                </a:solidFill>
              </a:rPr>
              <a:t>CONTINUACION DEL PROCESO</a:t>
            </a:r>
            <a:endParaRPr lang="es-ES" sz="3600" b="1" dirty="0">
              <a:solidFill>
                <a:srgbClr val="FFFF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700808"/>
            <a:ext cx="7772400" cy="4114800"/>
          </a:xfrm>
        </p:spPr>
        <p:txBody>
          <a:bodyPr/>
          <a:lstStyle/>
          <a:p>
            <a:r>
              <a:rPr lang="es-ES" dirty="0" smtClean="0"/>
              <a:t>Sistematización de la información. Volcando los datos a instrumentos adecuados para su procesamiento.</a:t>
            </a:r>
          </a:p>
          <a:p>
            <a:r>
              <a:rPr lang="es-ES" dirty="0" smtClean="0"/>
              <a:t>Procesamiento de la información obtenida</a:t>
            </a:r>
          </a:p>
          <a:p>
            <a:r>
              <a:rPr lang="es-ES" dirty="0" smtClean="0"/>
              <a:t>Interpretación y conclusiones participativas</a:t>
            </a:r>
          </a:p>
          <a:p>
            <a:r>
              <a:rPr lang="es-ES" dirty="0" smtClean="0"/>
              <a:t>Definiendo la visión compartida sobre la situación deseada y el tipo de intervención.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Elipse"/>
          <p:cNvSpPr/>
          <p:nvPr/>
        </p:nvSpPr>
        <p:spPr>
          <a:xfrm>
            <a:off x="3500438" y="2714625"/>
            <a:ext cx="1785937" cy="1357313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066800" y="1066800"/>
            <a:ext cx="7315200" cy="5029200"/>
            <a:chOff x="2961" y="11187"/>
            <a:chExt cx="5940" cy="4764"/>
          </a:xfrm>
          <a:noFill/>
        </p:grpSpPr>
        <p:sp>
          <p:nvSpPr>
            <p:cNvPr id="4104" name="Oval 8"/>
            <p:cNvSpPr>
              <a:spLocks noChangeArrowheads="1"/>
            </p:cNvSpPr>
            <p:nvPr/>
          </p:nvSpPr>
          <p:spPr bwMode="auto">
            <a:xfrm rot="7084486">
              <a:off x="3729" y="11247"/>
              <a:ext cx="2520" cy="3091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4102" name="Oval 6"/>
            <p:cNvSpPr>
              <a:spLocks noChangeArrowheads="1"/>
            </p:cNvSpPr>
            <p:nvPr/>
          </p:nvSpPr>
          <p:spPr bwMode="auto">
            <a:xfrm>
              <a:off x="2961" y="12351"/>
              <a:ext cx="3420" cy="19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 dirty="0"/>
            </a:p>
          </p:txBody>
        </p:sp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4761" y="11187"/>
              <a:ext cx="1980" cy="2880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4099" name="Text Box 3"/>
            <p:cNvSpPr txBox="1">
              <a:spLocks noChangeArrowheads="1"/>
            </p:cNvSpPr>
            <p:nvPr/>
          </p:nvSpPr>
          <p:spPr bwMode="auto">
            <a:xfrm>
              <a:off x="3351" y="11583"/>
              <a:ext cx="1800" cy="86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s-ES" sz="1200" dirty="0"/>
            </a:p>
            <a:p>
              <a:pPr algn="ctr" eaLnBrk="0" hangingPunct="0">
                <a:defRPr/>
              </a:pPr>
              <a:r>
                <a:rPr lang="es-ES" sz="1800" b="1" dirty="0" smtClean="0">
                  <a:solidFill>
                    <a:srgbClr val="CC3300"/>
                  </a:solidFill>
                </a:rPr>
                <a:t>Financiador Externo</a:t>
              </a:r>
              <a:endParaRPr lang="es-ES" sz="1800" b="1" dirty="0">
                <a:solidFill>
                  <a:srgbClr val="CC3300"/>
                </a:solidFill>
              </a:endParaRPr>
            </a:p>
          </p:txBody>
        </p:sp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4941" y="11271"/>
              <a:ext cx="1800" cy="10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es-ES" sz="1800" b="1" dirty="0" smtClean="0">
                  <a:solidFill>
                    <a:srgbClr val="FF00FF"/>
                  </a:solidFill>
                </a:rPr>
                <a:t>Estructura gubernamental</a:t>
              </a:r>
              <a:endParaRPr lang="es-ES" sz="1800" b="1" dirty="0">
                <a:solidFill>
                  <a:srgbClr val="FF00FF"/>
                </a:solidFill>
              </a:endParaRP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2961" y="13071"/>
              <a:ext cx="1800" cy="10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es-ES" sz="1800" b="1" dirty="0" smtClean="0">
                  <a:solidFill>
                    <a:schemeClr val="accent1"/>
                  </a:solidFill>
                </a:rPr>
                <a:t>Organizaciones </a:t>
              </a:r>
              <a:r>
                <a:rPr lang="es-ES" sz="1800" b="1" dirty="0">
                  <a:solidFill>
                    <a:schemeClr val="accent1"/>
                  </a:solidFill>
                </a:rPr>
                <a:t>de apoyo </a:t>
              </a:r>
              <a:r>
                <a:rPr lang="es-ES" sz="1800" b="1" dirty="0" smtClean="0">
                  <a:solidFill>
                    <a:schemeClr val="accent1"/>
                  </a:solidFill>
                </a:rPr>
                <a:t>técnico  (CAPS y otros)</a:t>
              </a:r>
              <a:endParaRPr lang="es-ES" sz="1800" b="1" dirty="0">
                <a:solidFill>
                  <a:schemeClr val="accent1"/>
                </a:solidFill>
              </a:endParaRPr>
            </a:p>
          </p:txBody>
        </p:sp>
        <p:sp>
          <p:nvSpPr>
            <p:cNvPr id="4103" name="Oval 7"/>
            <p:cNvSpPr>
              <a:spLocks noChangeArrowheads="1"/>
            </p:cNvSpPr>
            <p:nvPr/>
          </p:nvSpPr>
          <p:spPr bwMode="auto">
            <a:xfrm>
              <a:off x="4941" y="11788"/>
              <a:ext cx="3960" cy="3069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4106" name="Line 10"/>
            <p:cNvSpPr>
              <a:spLocks noChangeShapeType="1"/>
            </p:cNvSpPr>
            <p:nvPr/>
          </p:nvSpPr>
          <p:spPr bwMode="auto">
            <a:xfrm>
              <a:off x="5661" y="13251"/>
              <a:ext cx="1980" cy="2160"/>
            </a:xfrm>
            <a:prstGeom prst="line">
              <a:avLst/>
            </a:prstGeom>
            <a:grp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6741" y="12711"/>
              <a:ext cx="1800" cy="108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endParaRPr lang="es-ES" sz="1200"/>
            </a:p>
            <a:p>
              <a:pPr algn="ctr" eaLnBrk="0" hangingPunct="0">
                <a:defRPr/>
              </a:pPr>
              <a:r>
                <a:rPr lang="es-ES" sz="1800" b="1">
                  <a:solidFill>
                    <a:schemeClr val="accent2"/>
                  </a:solidFill>
                </a:rPr>
                <a:t>Comunidad</a:t>
              </a:r>
            </a:p>
          </p:txBody>
        </p:sp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7101" y="15411"/>
              <a:ext cx="1800" cy="54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defRPr/>
              </a:pPr>
              <a:r>
                <a:rPr lang="es-ES" sz="2000" b="1" dirty="0" smtClean="0">
                  <a:solidFill>
                    <a:srgbClr val="0000FF"/>
                  </a:solidFill>
                  <a:latin typeface="Arial" charset="0"/>
                </a:rPr>
                <a:t>Proyecto o Intervención</a:t>
              </a:r>
              <a:endParaRPr lang="es-ES" sz="2000" b="1" dirty="0">
                <a:solidFill>
                  <a:srgbClr val="0000FF"/>
                </a:solidFill>
                <a:latin typeface="Arial" charset="0"/>
              </a:endParaRPr>
            </a:p>
          </p:txBody>
        </p:sp>
      </p:grpSp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2643188" y="357188"/>
            <a:ext cx="4327525" cy="457200"/>
          </a:xfrm>
          <a:prstGeom prst="rect">
            <a:avLst/>
          </a:prstGeom>
          <a:solidFill>
            <a:srgbClr val="CCCC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/>
              <a:t>GENESIS DE UN PROYECTO</a:t>
            </a:r>
          </a:p>
        </p:txBody>
      </p:sp>
      <p:sp>
        <p:nvSpPr>
          <p:cNvPr id="15" name="AutoShape 23"/>
          <p:cNvSpPr>
            <a:spLocks noChangeArrowheads="1"/>
          </p:cNvSpPr>
          <p:nvPr/>
        </p:nvSpPr>
        <p:spPr bwMode="auto">
          <a:xfrm>
            <a:off x="1907704" y="2492896"/>
            <a:ext cx="936104" cy="603920"/>
          </a:xfrm>
          <a:prstGeom prst="sun">
            <a:avLst>
              <a:gd name="adj" fmla="val 25000"/>
            </a:avLst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endParaRPr lang="es-E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4592638" y="1319213"/>
            <a:ext cx="1922462" cy="10795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43" name="Oval 3"/>
          <p:cNvSpPr>
            <a:spLocks noChangeArrowheads="1"/>
          </p:cNvSpPr>
          <p:nvPr/>
        </p:nvSpPr>
        <p:spPr bwMode="auto">
          <a:xfrm>
            <a:off x="5249863" y="1319213"/>
            <a:ext cx="2141537" cy="1079500"/>
          </a:xfrm>
          <a:prstGeom prst="ellips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44" name="Oval 4"/>
          <p:cNvSpPr>
            <a:spLocks noChangeArrowheads="1"/>
          </p:cNvSpPr>
          <p:nvPr/>
        </p:nvSpPr>
        <p:spPr bwMode="auto">
          <a:xfrm>
            <a:off x="2411413" y="4162425"/>
            <a:ext cx="4105275" cy="1592263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3789363" y="4675188"/>
            <a:ext cx="1366837" cy="966787"/>
          </a:xfrm>
          <a:prstGeom prst="ellipse">
            <a:avLst/>
          </a:prstGeom>
          <a:solidFill>
            <a:srgbClr val="99C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46" name="Oval 6"/>
          <p:cNvSpPr>
            <a:spLocks noChangeArrowheads="1"/>
          </p:cNvSpPr>
          <p:nvPr/>
        </p:nvSpPr>
        <p:spPr bwMode="auto">
          <a:xfrm>
            <a:off x="5232400" y="1366838"/>
            <a:ext cx="1366838" cy="966787"/>
          </a:xfrm>
          <a:prstGeom prst="ellipse">
            <a:avLst/>
          </a:prstGeom>
          <a:solidFill>
            <a:srgbClr val="99C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rot="-5400000">
            <a:off x="3944938" y="5383213"/>
            <a:ext cx="985837" cy="433387"/>
          </a:xfrm>
          <a:prstGeom prst="leftArrow">
            <a:avLst>
              <a:gd name="adj1" fmla="val 50000"/>
              <a:gd name="adj2" fmla="val 568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7319963" y="1624013"/>
            <a:ext cx="1223962" cy="433387"/>
          </a:xfrm>
          <a:prstGeom prst="leftArrow">
            <a:avLst>
              <a:gd name="adj1" fmla="val 50000"/>
              <a:gd name="adj2" fmla="val 706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 rot="-5400000">
            <a:off x="5628482" y="2307431"/>
            <a:ext cx="647700" cy="433387"/>
          </a:xfrm>
          <a:prstGeom prst="lef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 rot="10800000">
            <a:off x="3503613" y="1624013"/>
            <a:ext cx="1223962" cy="433387"/>
          </a:xfrm>
          <a:prstGeom prst="leftArrow">
            <a:avLst>
              <a:gd name="adj1" fmla="val 50000"/>
              <a:gd name="adj2" fmla="val 706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203575" y="1341438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>
                <a:latin typeface="Arial" charset="0"/>
              </a:rPr>
              <a:t>Planificación</a:t>
            </a:r>
            <a:endParaRPr lang="es-ES" sz="1400">
              <a:latin typeface="Arial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416800" y="1412875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>
                <a:latin typeface="Arial" charset="0"/>
              </a:rPr>
              <a:t>Participación</a:t>
            </a:r>
            <a:endParaRPr lang="es-ES" sz="1400">
              <a:latin typeface="Arial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076825" y="2852738"/>
            <a:ext cx="1727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400">
                <a:latin typeface="Arial" charset="0"/>
              </a:rPr>
              <a:t>Planificación Participativa</a:t>
            </a:r>
            <a:endParaRPr lang="es-ES" sz="1400">
              <a:latin typeface="Arial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70250" y="4221163"/>
            <a:ext cx="2160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800">
                <a:latin typeface="Arial" charset="0"/>
              </a:rPr>
              <a:t>Participación</a:t>
            </a:r>
            <a:endParaRPr lang="es-ES" sz="1800">
              <a:latin typeface="Arial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3563938" y="6021388"/>
            <a:ext cx="172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800">
                <a:latin typeface="Arial" charset="0"/>
              </a:rPr>
              <a:t>Planificación</a:t>
            </a:r>
            <a:endParaRPr lang="es-ES" sz="1800">
              <a:latin typeface="Arial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-95250" y="3644900"/>
            <a:ext cx="9467850" cy="360363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ES" sz="1300" b="1" i="1">
                <a:solidFill>
                  <a:schemeClr val="bg1"/>
                </a:solidFill>
                <a:latin typeface="Verdana" pitchFamily="34" charset="0"/>
              </a:rPr>
              <a:t>La planificación es un instrumento en mano de los procesos participativos y no a la inversa.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755650" y="260350"/>
            <a:ext cx="7848600" cy="366713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800">
                <a:solidFill>
                  <a:srgbClr val="FFFFFF"/>
                </a:solidFill>
                <a:latin typeface="Arial" charset="0"/>
              </a:rPr>
              <a:t>LA RELACION PARTICIPACION / PLANIFICACION</a:t>
            </a:r>
            <a:endParaRPr lang="es-ES" sz="180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258" name="Oval 18"/>
          <p:cNvSpPr>
            <a:spLocks noChangeArrowheads="1"/>
          </p:cNvSpPr>
          <p:nvPr/>
        </p:nvSpPr>
        <p:spPr bwMode="auto">
          <a:xfrm>
            <a:off x="1403350" y="1844675"/>
            <a:ext cx="1366838" cy="966788"/>
          </a:xfrm>
          <a:prstGeom prst="ellipse">
            <a:avLst/>
          </a:prstGeom>
          <a:solidFill>
            <a:srgbClr val="99CC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0259" name="Oval 19"/>
          <p:cNvSpPr>
            <a:spLocks noChangeArrowheads="1"/>
          </p:cNvSpPr>
          <p:nvPr/>
        </p:nvSpPr>
        <p:spPr bwMode="auto">
          <a:xfrm>
            <a:off x="755650" y="1268413"/>
            <a:ext cx="1008063" cy="6477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60" name="AutoShape 20"/>
          <p:cNvSpPr>
            <a:spLocks noChangeArrowheads="1"/>
          </p:cNvSpPr>
          <p:nvPr/>
        </p:nvSpPr>
        <p:spPr bwMode="auto">
          <a:xfrm rot="-8326575">
            <a:off x="1258888" y="1773238"/>
            <a:ext cx="647700" cy="433387"/>
          </a:xfrm>
          <a:prstGeom prst="leftArrow">
            <a:avLst>
              <a:gd name="adj1" fmla="val 50000"/>
              <a:gd name="adj2" fmla="val 373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1331913" y="2997200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>
                <a:latin typeface="Arial" charset="0"/>
              </a:rPr>
              <a:t>Planificación</a:t>
            </a:r>
            <a:endParaRPr lang="es-ES" sz="1400">
              <a:latin typeface="Arial" charset="0"/>
            </a:endParaRP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684213" y="981075"/>
            <a:ext cx="172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400">
                <a:latin typeface="Arial" charset="0"/>
              </a:rPr>
              <a:t>Participación</a:t>
            </a:r>
            <a:endParaRPr lang="es-ES" sz="1400">
              <a:latin typeface="Arial" charset="0"/>
            </a:endParaRP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6988" y="765175"/>
            <a:ext cx="7559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800" i="1">
                <a:latin typeface="Arial" charset="0"/>
              </a:rPr>
              <a:t>De la Participación como Insumo…</a:t>
            </a:r>
            <a:endParaRPr lang="es-ES" sz="1800" i="1">
              <a:latin typeface="Arial" charset="0"/>
            </a:endParaRP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27088" y="6396038"/>
            <a:ext cx="7559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1800" i="1">
                <a:latin typeface="Arial" charset="0"/>
              </a:rPr>
              <a:t>a la planificación como instrumento en manos del proceso creativo.</a:t>
            </a:r>
            <a:endParaRPr lang="es-ES" sz="1800" i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/>
          <p:cNvSpPr>
            <a:spLocks noChangeArrowheads="1"/>
          </p:cNvSpPr>
          <p:nvPr/>
        </p:nvSpPr>
        <p:spPr bwMode="auto">
          <a:xfrm rot="10800000">
            <a:off x="3581400" y="3081338"/>
            <a:ext cx="1600200" cy="1943100"/>
          </a:xfrm>
          <a:prstGeom prst="triangle">
            <a:avLst>
              <a:gd name="adj" fmla="val 50000"/>
            </a:avLst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2781300" y="1279525"/>
            <a:ext cx="3200400" cy="1600200"/>
          </a:xfrm>
          <a:custGeom>
            <a:avLst/>
            <a:gdLst>
              <a:gd name="T0" fmla="*/ 4410 w 21600"/>
              <a:gd name="T1" fmla="*/ 1260 h 21600"/>
              <a:gd name="T2" fmla="*/ 2520 w 21600"/>
              <a:gd name="T3" fmla="*/ 2520 h 21600"/>
              <a:gd name="T4" fmla="*/ 630 w 21600"/>
              <a:gd name="T5" fmla="*/ 1260 h 21600"/>
              <a:gd name="T6" fmla="*/ 252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283200" y="4122738"/>
            <a:ext cx="685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2200" b="1">
                <a:latin typeface="Arial" charset="0"/>
              </a:rPr>
              <a:t>D</a:t>
            </a:r>
          </a:p>
        </p:txBody>
      </p:sp>
      <p:sp>
        <p:nvSpPr>
          <p:cNvPr id="11269" name="Line 6"/>
          <p:cNvSpPr>
            <a:spLocks noChangeShapeType="1"/>
          </p:cNvSpPr>
          <p:nvPr/>
        </p:nvSpPr>
        <p:spPr bwMode="auto">
          <a:xfrm>
            <a:off x="2552700" y="1584325"/>
            <a:ext cx="1828800" cy="42306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70" name="Line 7"/>
          <p:cNvSpPr>
            <a:spLocks noChangeShapeType="1"/>
          </p:cNvSpPr>
          <p:nvPr/>
        </p:nvSpPr>
        <p:spPr bwMode="auto">
          <a:xfrm flipH="1">
            <a:off x="4381500" y="1584325"/>
            <a:ext cx="1828800" cy="4230688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71" name="Line 8"/>
          <p:cNvSpPr>
            <a:spLocks noChangeShapeType="1"/>
          </p:cNvSpPr>
          <p:nvPr/>
        </p:nvSpPr>
        <p:spPr bwMode="auto">
          <a:xfrm>
            <a:off x="2781300" y="1905000"/>
            <a:ext cx="320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72" name="Line 9"/>
          <p:cNvSpPr>
            <a:spLocks noChangeShapeType="1"/>
          </p:cNvSpPr>
          <p:nvPr/>
        </p:nvSpPr>
        <p:spPr bwMode="auto">
          <a:xfrm>
            <a:off x="3352800" y="2955925"/>
            <a:ext cx="2016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2520950" y="1562100"/>
            <a:ext cx="3816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  <a:latin typeface="Arial" charset="0"/>
              </a:rPr>
              <a:t>Análisis General de la Comunidad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489200" y="2536825"/>
            <a:ext cx="3816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</a:rPr>
              <a:t>Análisis de implicados </a:t>
            </a: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2438400" y="3070225"/>
            <a:ext cx="3816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</a:rPr>
              <a:t>Análisis de problemas</a:t>
            </a: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3352800" y="3451225"/>
            <a:ext cx="19446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</a:rPr>
              <a:t>Análisis de objetivos</a:t>
            </a: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3352800" y="3908425"/>
            <a:ext cx="1944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>
                <a:solidFill>
                  <a:srgbClr val="000000"/>
                </a:solidFill>
              </a:rPr>
              <a:t>Análisis de </a:t>
            </a:r>
          </a:p>
          <a:p>
            <a:pPr algn="ctr" eaLnBrk="0" hangingPunct="0"/>
            <a:r>
              <a:rPr lang="es-ES" sz="1200" b="1">
                <a:solidFill>
                  <a:srgbClr val="000000"/>
                </a:solidFill>
              </a:rPr>
              <a:t>alternativas</a:t>
            </a: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2552700" y="1965325"/>
            <a:ext cx="38163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s-ES" sz="1200" b="1" dirty="0">
                <a:solidFill>
                  <a:srgbClr val="000000"/>
                </a:solidFill>
              </a:rPr>
              <a:t>Análisis </a:t>
            </a:r>
            <a:r>
              <a:rPr lang="es-ES" sz="1200" b="1" dirty="0" smtClean="0">
                <a:solidFill>
                  <a:srgbClr val="000000"/>
                </a:solidFill>
              </a:rPr>
              <a:t>institucional y de actores </a:t>
            </a:r>
            <a:endParaRPr lang="es-ES" sz="1200" b="1" dirty="0">
              <a:solidFill>
                <a:srgbClr val="000000"/>
              </a:solidFill>
            </a:endParaRPr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3124200" y="2390775"/>
            <a:ext cx="2628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>
            <a:off x="3581400" y="3390900"/>
            <a:ext cx="1485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 rot="1549731">
            <a:off x="6210300" y="1989138"/>
            <a:ext cx="571500" cy="3429000"/>
          </a:xfrm>
          <a:prstGeom prst="downArrow">
            <a:avLst>
              <a:gd name="adj1" fmla="val 50000"/>
              <a:gd name="adj2" fmla="val 150000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3" name="WordArt 19"/>
          <p:cNvSpPr>
            <a:spLocks noChangeArrowheads="1" noChangeShapeType="1" noTextEdit="1"/>
          </p:cNvSpPr>
          <p:nvPr/>
        </p:nvSpPr>
        <p:spPr bwMode="auto">
          <a:xfrm rot="-3614607">
            <a:off x="5482431" y="3237707"/>
            <a:ext cx="2357437" cy="3175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s-E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IDENTIFICACION</a:t>
            </a: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 rot="20159353">
            <a:off x="2568575" y="2068513"/>
            <a:ext cx="571500" cy="3429000"/>
          </a:xfrm>
          <a:prstGeom prst="downArrow">
            <a:avLst>
              <a:gd name="adj1" fmla="val 50000"/>
              <a:gd name="adj2" fmla="val 150000"/>
            </a:avLst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WordArt 21"/>
          <p:cNvSpPr>
            <a:spLocks noChangeArrowheads="1" noChangeShapeType="1" noTextEdit="1"/>
          </p:cNvSpPr>
          <p:nvPr/>
        </p:nvSpPr>
        <p:spPr bwMode="auto">
          <a:xfrm rot="-6590978">
            <a:off x="1483519" y="3202782"/>
            <a:ext cx="2357437" cy="3175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s-ES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IDENTIFICACION</a:t>
            </a:r>
          </a:p>
        </p:txBody>
      </p:sp>
      <p:sp>
        <p:nvSpPr>
          <p:cNvPr id="6166" name="Oval 22"/>
          <p:cNvSpPr>
            <a:spLocks noChangeArrowheads="1"/>
          </p:cNvSpPr>
          <p:nvPr/>
        </p:nvSpPr>
        <p:spPr bwMode="auto">
          <a:xfrm>
            <a:off x="2946400" y="5837198"/>
            <a:ext cx="2857500" cy="80014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 eaLnBrk="0" hangingPunct="0">
              <a:defRPr/>
            </a:pPr>
            <a:r>
              <a:rPr lang="es-ES" sz="1400" b="1" dirty="0" smtClean="0"/>
              <a:t>Intervención  identificada </a:t>
            </a:r>
            <a:r>
              <a:rPr lang="es-ES" sz="1400" b="1" dirty="0"/>
              <a:t>listo para formulación</a:t>
            </a:r>
          </a:p>
        </p:txBody>
      </p:sp>
      <p:sp>
        <p:nvSpPr>
          <p:cNvPr id="6167" name="AutoShape 23"/>
          <p:cNvSpPr>
            <a:spLocks noChangeArrowheads="1"/>
          </p:cNvSpPr>
          <p:nvPr/>
        </p:nvSpPr>
        <p:spPr bwMode="auto">
          <a:xfrm>
            <a:off x="323528" y="304800"/>
            <a:ext cx="2914972" cy="1251992"/>
          </a:xfrm>
          <a:prstGeom prst="sun">
            <a:avLst>
              <a:gd name="adj" fmla="val 25000"/>
            </a:avLst>
          </a:prstGeom>
          <a:solidFill>
            <a:schemeClr val="bg2">
              <a:lumMod val="9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/>
          <a:lstStyle/>
          <a:p>
            <a:pPr eaLnBrk="0" hangingPunct="0">
              <a:defRPr/>
            </a:pPr>
            <a:r>
              <a:rPr lang="es-ES" sz="1200" b="1" dirty="0"/>
              <a:t>Idea de </a:t>
            </a:r>
            <a:r>
              <a:rPr lang="es-ES" sz="1200" b="1" dirty="0" err="1" smtClean="0"/>
              <a:t>intervenciòn</a:t>
            </a:r>
            <a:endParaRPr lang="es-ES" sz="1200" b="1" dirty="0"/>
          </a:p>
        </p:txBody>
      </p:sp>
      <p:sp>
        <p:nvSpPr>
          <p:cNvPr id="11290" name="AutoShape 24"/>
          <p:cNvSpPr>
            <a:spLocks noChangeArrowheads="1"/>
          </p:cNvSpPr>
          <p:nvPr/>
        </p:nvSpPr>
        <p:spPr bwMode="auto">
          <a:xfrm rot="2232735">
            <a:off x="3327400" y="561975"/>
            <a:ext cx="1646238" cy="822325"/>
          </a:xfrm>
          <a:prstGeom prst="curvedDownArrow">
            <a:avLst>
              <a:gd name="adj1" fmla="val 40031"/>
              <a:gd name="adj2" fmla="val 80062"/>
              <a:gd name="adj3" fmla="val 33333"/>
            </a:avLst>
          </a:prstGeom>
          <a:solidFill>
            <a:schemeClr val="accent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6184900" y="2205038"/>
            <a:ext cx="685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s-ES" sz="2200" b="1">
                <a:latin typeface="Arial" charset="0"/>
              </a:rPr>
              <a:t>AC</a:t>
            </a:r>
          </a:p>
        </p:txBody>
      </p:sp>
      <p:sp>
        <p:nvSpPr>
          <p:cNvPr id="11291" name="AutoShape 26"/>
          <p:cNvSpPr>
            <a:spLocks/>
          </p:cNvSpPr>
          <p:nvPr/>
        </p:nvSpPr>
        <p:spPr bwMode="auto">
          <a:xfrm rot="1431328">
            <a:off x="5664200" y="1379538"/>
            <a:ext cx="685800" cy="1714500"/>
          </a:xfrm>
          <a:prstGeom prst="rightBrace">
            <a:avLst>
              <a:gd name="adj1" fmla="val 20833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11292" name="AutoShape 27"/>
          <p:cNvSpPr>
            <a:spLocks/>
          </p:cNvSpPr>
          <p:nvPr/>
        </p:nvSpPr>
        <p:spPr bwMode="auto">
          <a:xfrm rot="1350991">
            <a:off x="4826000" y="3125788"/>
            <a:ext cx="685800" cy="2070100"/>
          </a:xfrm>
          <a:prstGeom prst="rightBrace">
            <a:avLst>
              <a:gd name="adj1" fmla="val 25154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s-AR"/>
          </a:p>
        </p:txBody>
      </p:sp>
      <p:sp>
        <p:nvSpPr>
          <p:cNvPr id="27" name="26 CuadroTexto"/>
          <p:cNvSpPr txBox="1"/>
          <p:nvPr/>
        </p:nvSpPr>
        <p:spPr>
          <a:xfrm>
            <a:off x="6228184" y="548680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dirty="0" smtClean="0">
                <a:solidFill>
                  <a:srgbClr val="FFFF00"/>
                </a:solidFill>
              </a:rPr>
              <a:t>SIG</a:t>
            </a:r>
            <a:endParaRPr lang="es-ES" sz="3600" dirty="0">
              <a:solidFill>
                <a:srgbClr val="FFFF00"/>
              </a:solidFill>
            </a:endParaRPr>
          </a:p>
        </p:txBody>
      </p:sp>
      <p:cxnSp>
        <p:nvCxnSpPr>
          <p:cNvPr id="29" name="28 Conector recto de flecha"/>
          <p:cNvCxnSpPr/>
          <p:nvPr/>
        </p:nvCxnSpPr>
        <p:spPr>
          <a:xfrm rot="10800000" flipV="1">
            <a:off x="6228184" y="980728"/>
            <a:ext cx="720080" cy="2160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  <a:solidFill>
            <a:srgbClr val="0099CC"/>
          </a:solidFill>
        </p:spPr>
        <p:txBody>
          <a:bodyPr/>
          <a:lstStyle/>
          <a:p>
            <a:pPr eaLnBrk="1" hangingPunct="1"/>
            <a:r>
              <a:rPr lang="es-ES" b="1" dirty="0" smtClean="0">
                <a:latin typeface="Arial" charset="0"/>
                <a:cs typeface="Times New Roman" pitchFamily="18" charset="0"/>
              </a:rPr>
              <a:t/>
            </a:r>
            <a:br>
              <a:rPr lang="es-ES" b="1" dirty="0" smtClean="0">
                <a:latin typeface="Arial" charset="0"/>
                <a:cs typeface="Times New Roman" pitchFamily="18" charset="0"/>
              </a:rPr>
            </a:br>
            <a:r>
              <a:rPr lang="es-ES" b="1" dirty="0" smtClean="0">
                <a:latin typeface="Arial" charset="0"/>
                <a:cs typeface="Times New Roman" pitchFamily="18" charset="0"/>
              </a:rPr>
              <a:t>Ámbito de Aplicación / </a:t>
            </a:r>
            <a:r>
              <a:rPr lang="es-ES" sz="3600" b="1" dirty="0" smtClean="0">
                <a:latin typeface="Arial" charset="0"/>
                <a:cs typeface="Times New Roman" pitchFamily="18" charset="0"/>
              </a:rPr>
              <a:t>Escenario de Intervención</a:t>
            </a:r>
            <a:r>
              <a:rPr lang="es-ES" b="1" dirty="0" smtClean="0">
                <a:latin typeface="Arial" charset="0"/>
                <a:cs typeface="Times New Roman" pitchFamily="18" charset="0"/>
              </a:rPr>
              <a:t/>
            </a:r>
            <a:br>
              <a:rPr lang="es-ES" b="1" dirty="0" smtClean="0">
                <a:latin typeface="Arial" charset="0"/>
                <a:cs typeface="Times New Roman" pitchFamily="18" charset="0"/>
              </a:rPr>
            </a:br>
            <a:endParaRPr lang="es-ES" b="1" dirty="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ES" dirty="0" smtClean="0">
              <a:cs typeface="Times New Roman" pitchFamily="18" charset="0"/>
            </a:endParaRPr>
          </a:p>
          <a:p>
            <a:pPr eaLnBrk="1" hangingPunct="1"/>
            <a:r>
              <a:rPr lang="es-ES" dirty="0" smtClean="0">
                <a:cs typeface="Times New Roman" pitchFamily="18" charset="0"/>
              </a:rPr>
              <a:t>Es el espacio geográfico en el que se desarrollará el proyecto. </a:t>
            </a:r>
          </a:p>
          <a:p>
            <a:pPr eaLnBrk="1" hangingPunct="1">
              <a:buNone/>
            </a:pPr>
            <a:endParaRPr lang="es-ES" dirty="0" smtClean="0">
              <a:cs typeface="Times New Roman" pitchFamily="18" charset="0"/>
            </a:endParaRPr>
          </a:p>
          <a:p>
            <a:pPr eaLnBrk="1" hangingPunct="1"/>
            <a:r>
              <a:rPr lang="es-ES" sz="2400" dirty="0" smtClean="0">
                <a:cs typeface="Times New Roman" pitchFamily="18" charset="0"/>
              </a:rPr>
              <a:t> La idea de “escenario de intervención” es más dinámica: más allá del área geográfica remite al conjunto de actores e instituciones relacionadas directa o indirectamente con el proyecto aún cuando sean geográficamente externos.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CC00"/>
          </a:solidFill>
        </p:spPr>
        <p:txBody>
          <a:bodyPr/>
          <a:lstStyle/>
          <a:p>
            <a:pPr eaLnBrk="1" hangingPunct="1"/>
            <a:r>
              <a:rPr lang="es-ES" b="1" smtClean="0">
                <a:latin typeface="Arial" charset="0"/>
                <a:cs typeface="Times New Roman" pitchFamily="18" charset="0"/>
              </a:rPr>
              <a:t/>
            </a:r>
            <a:br>
              <a:rPr lang="es-ES" b="1" smtClean="0">
                <a:latin typeface="Arial" charset="0"/>
                <a:cs typeface="Times New Roman" pitchFamily="18" charset="0"/>
              </a:rPr>
            </a:br>
            <a:r>
              <a:rPr lang="es-ES" b="1" smtClean="0">
                <a:latin typeface="Arial" charset="0"/>
                <a:cs typeface="Times New Roman" pitchFamily="18" charset="0"/>
              </a:rPr>
              <a:t>Comunidad</a:t>
            </a:r>
            <a:br>
              <a:rPr lang="es-ES" b="1" smtClean="0">
                <a:latin typeface="Arial" charset="0"/>
                <a:cs typeface="Times New Roman" pitchFamily="18" charset="0"/>
              </a:rPr>
            </a:br>
            <a:endParaRPr lang="es-ES" b="1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También puede llamarse “comunidad local”. Es la población humana que habita el ámbito de aplicación. </a:t>
            </a:r>
            <a:br>
              <a:rPr lang="es-ES" dirty="0" smtClean="0">
                <a:cs typeface="Times New Roman" pitchFamily="18" charset="0"/>
              </a:rPr>
            </a:br>
            <a:r>
              <a:rPr lang="es-ES" dirty="0" smtClean="0">
                <a:cs typeface="Times New Roman" pitchFamily="18" charset="0"/>
              </a:rPr>
              <a:t>No debe confundirse con la “comunidad de proyecto”.</a:t>
            </a:r>
          </a:p>
          <a:p>
            <a:pPr eaLnBrk="1" hangingPunct="1">
              <a:buNone/>
            </a:pPr>
            <a:r>
              <a:rPr lang="es-ES" dirty="0" smtClean="0">
                <a:cs typeface="Times New Roman" pitchFamily="18" charset="0"/>
              </a:rPr>
              <a:t>	</a:t>
            </a:r>
            <a:r>
              <a:rPr lang="es-ES" i="1" dirty="0" smtClean="0">
                <a:cs typeface="Times New Roman" pitchFamily="18" charset="0"/>
              </a:rPr>
              <a:t>La visualizamos como sujeto activo y no como mero receptor de las propuestas.</a:t>
            </a:r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Población </a:t>
            </a:r>
            <a:r>
              <a:rPr lang="es-ES" dirty="0" smtClean="0">
                <a:cs typeface="Times New Roman" pitchFamily="18" charset="0"/>
              </a:rPr>
              <a:t>objetivo</a:t>
            </a:r>
            <a:endParaRPr lang="es-E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Es el entramado de personas, normalmente un subconjunto de la comunidad, a los que potencialmente se aplicarán  (directa o indirectamente) los </a:t>
            </a:r>
            <a:r>
              <a:rPr lang="es-ES" i="1" dirty="0" err="1" smtClean="0">
                <a:cs typeface="Times New Roman" pitchFamily="18" charset="0"/>
              </a:rPr>
              <a:t>satisfactores</a:t>
            </a:r>
            <a:r>
              <a:rPr lang="es-ES" dirty="0" smtClean="0">
                <a:cs typeface="Times New Roman" pitchFamily="18" charset="0"/>
              </a:rPr>
              <a:t> que generará el proyecto. </a:t>
            </a:r>
          </a:p>
          <a:p>
            <a:pPr eaLnBrk="1" hangingPunct="1">
              <a:buFontTx/>
              <a:buNone/>
            </a:pPr>
            <a:r>
              <a:rPr lang="es-ES" sz="2400" dirty="0" smtClean="0">
                <a:cs typeface="Times New Roman" pitchFamily="18" charset="0"/>
              </a:rPr>
              <a:t>     Aquí aparece en la literatura proyectual el concepto de beneficiarios (directos o indirectos) que nosotros no utilizamos.</a:t>
            </a:r>
          </a:p>
          <a:p>
            <a:pPr eaLnBrk="1" hangingPunct="1"/>
            <a:r>
              <a:rPr lang="es-ES" sz="2400" b="1" dirty="0" smtClean="0">
                <a:cs typeface="Times New Roman" pitchFamily="18" charset="0"/>
              </a:rPr>
              <a:t>POBLACION ALCANZADA</a:t>
            </a:r>
            <a:r>
              <a:rPr lang="es-ES" sz="2400" dirty="0" smtClean="0">
                <a:cs typeface="Times New Roman" pitchFamily="18" charset="0"/>
              </a:rPr>
              <a:t>: Subconjunto de la Población Objetivo a la que el proyecto realmente llega.</a:t>
            </a:r>
          </a:p>
          <a:p>
            <a:pPr eaLnBrk="1" hangingPunct="1">
              <a:buNone/>
            </a:pPr>
            <a:r>
              <a:rPr lang="es-ES" sz="2400" dirty="0" smtClean="0">
                <a:cs typeface="Times New Roman" pitchFamily="18" charset="0"/>
              </a:rPr>
              <a:t>	</a:t>
            </a:r>
          </a:p>
          <a:p>
            <a:pPr eaLnBrk="1" hangingPunct="1">
              <a:buFontTx/>
              <a:buNone/>
            </a:pPr>
            <a:endParaRPr lang="es-ES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s-ES" dirty="0" smtClean="0"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pPr eaLnBrk="1" hangingPunct="1"/>
            <a:r>
              <a:rPr lang="es-ES" smtClean="0">
                <a:cs typeface="Times New Roman" pitchFamily="18" charset="0"/>
              </a:rPr>
              <a:t>Comunidad de Proyecto</a:t>
            </a:r>
            <a:r>
              <a:rPr lang="es-ES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dirty="0" smtClean="0">
                <a:cs typeface="Times New Roman" pitchFamily="18" charset="0"/>
              </a:rPr>
              <a:t>Conjunto de personas que comparten la visión que sustenta el proyecto y que en distintos grados lo sienten propio y participan en diversas fases de su ciclo.</a:t>
            </a:r>
          </a:p>
          <a:p>
            <a:pPr eaLnBrk="1" hangingPunct="1">
              <a:buNone/>
            </a:pPr>
            <a:endParaRPr lang="es-ES" sz="800" dirty="0" smtClean="0">
              <a:cs typeface="Times New Roman" pitchFamily="18" charset="0"/>
            </a:endParaRPr>
          </a:p>
          <a:p>
            <a:pPr eaLnBrk="1" hangingPunct="1"/>
            <a:r>
              <a:rPr lang="es-ES" sz="2400" dirty="0" smtClean="0">
                <a:cs typeface="Times New Roman" pitchFamily="18" charset="0"/>
              </a:rPr>
              <a:t>A diferencia de “Comunidad Local” como conjunto de personas que cohabitan en un ámbito, la Comunidad de Proyecto remite a vínculos significativos, relaciones vitales, comprometidas, en torno a una causa común, con alta cooperación y generación de </a:t>
            </a:r>
            <a:r>
              <a:rPr lang="es-ES" sz="2400" i="1" dirty="0" smtClean="0">
                <a:cs typeface="Times New Roman" pitchFamily="18" charset="0"/>
              </a:rPr>
              <a:t>sinergia.</a:t>
            </a:r>
          </a:p>
          <a:p>
            <a:pPr eaLnBrk="1" hangingPunct="1"/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</TotalTime>
  <Words>779</Words>
  <Application>Microsoft Office PowerPoint</Application>
  <PresentationFormat>Presentación en pantalla (4:3)</PresentationFormat>
  <Paragraphs>186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Diseño predeterminado</vt:lpstr>
      <vt:lpstr>Análisis de la Comunidad y Diagnóstico Participativo</vt:lpstr>
      <vt:lpstr>Diapositiva 2</vt:lpstr>
      <vt:lpstr>Diapositiva 3</vt:lpstr>
      <vt:lpstr>Diapositiva 4</vt:lpstr>
      <vt:lpstr>Diapositiva 5</vt:lpstr>
      <vt:lpstr> Ámbito de Aplicación / Escenario de Intervención </vt:lpstr>
      <vt:lpstr> Comunidad </vt:lpstr>
      <vt:lpstr>Población objetivo</vt:lpstr>
      <vt:lpstr>Comunidad de Proyecto </vt:lpstr>
      <vt:lpstr>Organización Ejecutora </vt:lpstr>
      <vt:lpstr>Equipo del Proyecto </vt:lpstr>
      <vt:lpstr>Diapositiva 12</vt:lpstr>
      <vt:lpstr>El Diagnóstico Social Participativo</vt:lpstr>
      <vt:lpstr>Diapositiva 14</vt:lpstr>
      <vt:lpstr>Diapositiva 15</vt:lpstr>
      <vt:lpstr>Diapositiva 16</vt:lpstr>
      <vt:lpstr>Diapositiva 17</vt:lpstr>
      <vt:lpstr>Diapositiva 18</vt:lpstr>
      <vt:lpstr>INSTRUMENTOS DE RECOLECCION DE DATOS</vt:lpstr>
      <vt:lpstr>CONTINUACION DEL PROCESO</vt:lpstr>
    </vt:vector>
  </TitlesOfParts>
  <Company>UNIDA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UNIDAS PEOPLE</dc:creator>
  <cp:lastModifiedBy>Windows User</cp:lastModifiedBy>
  <cp:revision>67</cp:revision>
  <dcterms:created xsi:type="dcterms:W3CDTF">2005-06-01T18:24:13Z</dcterms:created>
  <dcterms:modified xsi:type="dcterms:W3CDTF">2011-08-04T01:34:50Z</dcterms:modified>
</cp:coreProperties>
</file>